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9" r:id="rId2"/>
  </p:sldMasterIdLst>
  <p:notesMasterIdLst>
    <p:notesMasterId r:id="rId23"/>
  </p:notesMasterIdLst>
  <p:sldIdLst>
    <p:sldId id="256" r:id="rId3"/>
    <p:sldId id="279" r:id="rId4"/>
    <p:sldId id="282" r:id="rId5"/>
    <p:sldId id="257" r:id="rId6"/>
    <p:sldId id="263" r:id="rId7"/>
    <p:sldId id="264" r:id="rId8"/>
    <p:sldId id="265" r:id="rId9"/>
    <p:sldId id="270" r:id="rId10"/>
    <p:sldId id="268" r:id="rId11"/>
    <p:sldId id="272" r:id="rId12"/>
    <p:sldId id="273" r:id="rId13"/>
    <p:sldId id="274" r:id="rId14"/>
    <p:sldId id="275" r:id="rId15"/>
    <p:sldId id="276" r:id="rId16"/>
    <p:sldId id="280" r:id="rId17"/>
    <p:sldId id="266" r:id="rId18"/>
    <p:sldId id="334" r:id="rId19"/>
    <p:sldId id="278" r:id="rId20"/>
    <p:sldId id="262" r:id="rId21"/>
    <p:sldId id="258" r:id="rId2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02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6DAC8-C7DA-467B-AFFE-93327161B9E3}" type="datetimeFigureOut">
              <a:rPr lang="cs-CZ" smtClean="0"/>
              <a:t>16.09.2024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2D2271-EC98-4276-88F2-214CB8592C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1676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0D400-B5CE-E5BE-AD8C-4FF799B82ED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74504" y="3882887"/>
            <a:ext cx="8279296" cy="1325217"/>
          </a:xfrm>
        </p:spPr>
        <p:txBody>
          <a:bodyPr anchor="b">
            <a:normAutofit/>
          </a:bodyPr>
          <a:lstStyle>
            <a:lvl1pPr algn="l">
              <a:defRPr sz="3200" b="1">
                <a:solidFill>
                  <a:schemeClr val="accent4"/>
                </a:solidFill>
              </a:defRPr>
            </a:lvl1pPr>
          </a:lstStyle>
          <a:p>
            <a:r>
              <a:rPr lang="cs-CZ"/>
              <a:t>NÁZEV PREZENTACE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96296E-3732-F788-C7FC-0E6709D7B7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74504" y="5652052"/>
            <a:ext cx="8279296" cy="549965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Informace o přednášejícím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3EC6B-4B80-056E-F1BD-43032F3896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74504" y="6202017"/>
            <a:ext cx="8279296" cy="365125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fld id="{3002DDAE-AF89-4425-A1FE-C6AA08B911D5}" type="datetime1">
              <a:rPr lang="cs-CZ" smtClean="0"/>
              <a:t>16.09.2024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1266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ávěrečný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3E426C3-AA60-BA68-3C6F-23079DDFEDC3}"/>
              </a:ext>
            </a:extLst>
          </p:cNvPr>
          <p:cNvSpPr txBox="1"/>
          <p:nvPr userDrawn="1"/>
        </p:nvSpPr>
        <p:spPr>
          <a:xfrm>
            <a:off x="2948609" y="3896138"/>
            <a:ext cx="697726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i="0" u="none" strike="noStrike" baseline="0">
                <a:solidFill>
                  <a:srgbClr val="1C2F76"/>
                </a:solidFill>
                <a:latin typeface="Calibri-Bold"/>
              </a:rPr>
              <a:t>DĚKUJEME ZA POZORNOST</a:t>
            </a:r>
            <a:br>
              <a:rPr lang="cs-CZ" sz="1800" b="1" i="0" u="none" strike="noStrike" baseline="0">
                <a:solidFill>
                  <a:srgbClr val="1C2F76"/>
                </a:solidFill>
                <a:latin typeface="Calibri-Bold"/>
              </a:rPr>
            </a:br>
            <a:endParaRPr lang="cs-CZ" sz="1800" b="1" i="0" u="none" strike="noStrike" baseline="0">
              <a:solidFill>
                <a:srgbClr val="1C2F76"/>
              </a:solidFill>
              <a:latin typeface="Calibri-Bold"/>
            </a:endParaRPr>
          </a:p>
          <a:p>
            <a:r>
              <a:rPr lang="cs-CZ" sz="1600" b="1" i="0" u="none" strike="noStrike" baseline="0">
                <a:solidFill>
                  <a:srgbClr val="1EA4A5"/>
                </a:solidFill>
                <a:latin typeface="Calibri-Bold"/>
              </a:rPr>
              <a:t>STÁTNÍ ÚSTAV PRO KONTROLU LÉČIV</a:t>
            </a:r>
            <a:br>
              <a:rPr lang="cs-CZ" sz="1600" b="1" i="0" u="none" strike="noStrike" baseline="0">
                <a:solidFill>
                  <a:srgbClr val="1EA4A5"/>
                </a:solidFill>
                <a:latin typeface="Calibri-Bold"/>
              </a:rPr>
            </a:br>
            <a:r>
              <a:rPr lang="pt-BR" sz="1600" b="0" i="0" u="none" strike="noStrike" baseline="0">
                <a:solidFill>
                  <a:srgbClr val="4D4D4D"/>
                </a:solidFill>
                <a:latin typeface="Calibri" panose="020F0502020204030204" pitchFamily="34" charset="0"/>
              </a:rPr>
              <a:t>Šrobárova 48, 100 41 Praha 10</a:t>
            </a:r>
            <a:br>
              <a:rPr lang="pt-BR" sz="1600" b="0" i="0" u="none" strike="noStrike" baseline="0">
                <a:solidFill>
                  <a:srgbClr val="4D4D4D"/>
                </a:solidFill>
                <a:latin typeface="Calibri" panose="020F0502020204030204" pitchFamily="34" charset="0"/>
              </a:rPr>
            </a:br>
            <a:r>
              <a:rPr lang="de-DE" sz="1600" b="0" i="0" u="none" strike="noStrike" baseline="0">
                <a:solidFill>
                  <a:srgbClr val="4D4D4D"/>
                </a:solidFill>
                <a:latin typeface="Calibri" panose="020F0502020204030204" pitchFamily="34" charset="0"/>
              </a:rPr>
              <a:t>tel.: +420 272 185 111</a:t>
            </a:r>
            <a:br>
              <a:rPr lang="de-DE" sz="1600" b="0" i="0" u="none" strike="noStrike" baseline="0">
                <a:solidFill>
                  <a:srgbClr val="4D4D4D"/>
                </a:solidFill>
                <a:latin typeface="Calibri" panose="020F0502020204030204" pitchFamily="34" charset="0"/>
              </a:rPr>
            </a:br>
            <a:r>
              <a:rPr lang="cs-CZ" sz="1600" b="0" i="0" u="none" strike="noStrike" baseline="0">
                <a:solidFill>
                  <a:srgbClr val="4D4D4D"/>
                </a:solidFill>
                <a:latin typeface="Calibri" panose="020F0502020204030204" pitchFamily="34" charset="0"/>
              </a:rPr>
              <a:t>e-mail: posta@sukl.cz</a:t>
            </a:r>
            <a:br>
              <a:rPr lang="cs-CZ" sz="1800" b="0" i="0" u="none" strike="noStrike" baseline="0">
                <a:solidFill>
                  <a:srgbClr val="4D4D4D"/>
                </a:solidFill>
                <a:latin typeface="Calibri" panose="020F0502020204030204" pitchFamily="34" charset="0"/>
              </a:rPr>
            </a:br>
            <a:endParaRPr lang="cs-CZ" sz="1800" b="0" i="0" u="none" strike="noStrike" baseline="0">
              <a:solidFill>
                <a:srgbClr val="4D4D4D"/>
              </a:solidFill>
              <a:latin typeface="Calibri" panose="020F0502020204030204" pitchFamily="34" charset="0"/>
            </a:endParaRPr>
          </a:p>
          <a:p>
            <a:r>
              <a:rPr lang="cs-CZ" sz="2800" b="1" i="0" u="none" strike="noStrike" baseline="0">
                <a:solidFill>
                  <a:srgbClr val="1EA4A5"/>
                </a:solidFill>
                <a:latin typeface="Calibri-Bold"/>
              </a:rPr>
              <a:t>www.sukl.cz</a:t>
            </a:r>
            <a:endParaRPr lang="cs-CZ" sz="2800"/>
          </a:p>
        </p:txBody>
      </p:sp>
    </p:spTree>
    <p:extLst>
      <p:ext uri="{BB962C8B-B14F-4D97-AF65-F5344CB8AC3E}">
        <p14:creationId xmlns:p14="http://schemas.microsoft.com/office/powerpoint/2010/main" val="497686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0D400-B5CE-E5BE-AD8C-4FF799B82ED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74504" y="3882887"/>
            <a:ext cx="8279296" cy="1325217"/>
          </a:xfrm>
        </p:spPr>
        <p:txBody>
          <a:bodyPr anchor="b">
            <a:normAutofit/>
          </a:bodyPr>
          <a:lstStyle>
            <a:lvl1pPr algn="l">
              <a:defRPr sz="3200" b="1">
                <a:solidFill>
                  <a:schemeClr val="accent4"/>
                </a:solidFill>
              </a:defRPr>
            </a:lvl1pPr>
          </a:lstStyle>
          <a:p>
            <a:r>
              <a:rPr lang="cs-CZ"/>
              <a:t>NÁZEV PREZENTACE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96296E-3732-F788-C7FC-0E6709D7B7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74504" y="5652052"/>
            <a:ext cx="8279296" cy="549965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Informace o přednášejícím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3EC6B-4B80-056E-F1BD-43032F3896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74504" y="6202017"/>
            <a:ext cx="8279296" cy="365125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fld id="{3002DDAE-AF89-4425-A1FE-C6AA08B911D5}" type="datetime1">
              <a:rPr lang="cs-CZ" smtClean="0"/>
              <a:t>16.09.2024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89041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5C084-665A-57A2-43A3-2A8284D15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39CD5-31B4-29BC-18F4-748808B6BE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AF6D6B-BD66-2F04-C75F-94569F254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1037-523B-4BF7-9F10-B66A48121EE5}" type="datetime1">
              <a:rPr lang="cs-CZ" smtClean="0"/>
              <a:t>16.09.2024</a:t>
            </a:fld>
            <a:endParaRPr lang="cs-CZ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8C8E019-44ED-27F0-532D-91AA1D57F4C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74904" y="504651"/>
            <a:ext cx="5078896" cy="145533"/>
          </a:xfrm>
        </p:spPr>
        <p:txBody>
          <a:bodyPr wrap="none"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NÁZEV PREZENTACE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A7EB0C90-4AED-422B-2D57-3669197CF5D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74904" y="661020"/>
            <a:ext cx="5078896" cy="172554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KAPITOLA</a:t>
            </a:r>
          </a:p>
        </p:txBody>
      </p:sp>
    </p:spTree>
    <p:extLst>
      <p:ext uri="{BB962C8B-B14F-4D97-AF65-F5344CB8AC3E}">
        <p14:creationId xmlns:p14="http://schemas.microsoft.com/office/powerpoint/2010/main" val="39457627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A3645-3020-4EEF-D771-968CD462B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1408" y="3637721"/>
            <a:ext cx="8862391" cy="1736035"/>
          </a:xfrm>
        </p:spPr>
        <p:txBody>
          <a:bodyPr anchor="t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/>
              <a:t>NÁZEV SEKCE PREZENTACE</a:t>
            </a:r>
          </a:p>
        </p:txBody>
      </p:sp>
    </p:spTree>
    <p:extLst>
      <p:ext uri="{BB962C8B-B14F-4D97-AF65-F5344CB8AC3E}">
        <p14:creationId xmlns:p14="http://schemas.microsoft.com/office/powerpoint/2010/main" val="10992276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F807F-AD6A-4AF5-27E2-8D7F1C381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5D929-33B2-3CA4-28D1-EFF4E97296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EAFCCB-A239-D45E-F750-DAE188F2F5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F54DEF-33C0-4D13-FE15-B6EAF3AF7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506EF-31E4-4042-B876-EF645AF8B904}" type="datetime1">
              <a:rPr lang="cs-CZ" smtClean="0"/>
              <a:t>16.09.2024</a:t>
            </a:fld>
            <a:endParaRPr lang="cs-CZ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CE25223-60B7-93D5-6631-F2F0E04FFD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74904" y="504651"/>
            <a:ext cx="5078896" cy="145533"/>
          </a:xfrm>
        </p:spPr>
        <p:txBody>
          <a:bodyPr wrap="none"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NÁZEV PREZENTACE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2BDE03DD-0592-C055-B64F-F6870668375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74904" y="661020"/>
            <a:ext cx="5078896" cy="172554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KAPITOLA</a:t>
            </a:r>
          </a:p>
        </p:txBody>
      </p:sp>
    </p:spTree>
    <p:extLst>
      <p:ext uri="{BB962C8B-B14F-4D97-AF65-F5344CB8AC3E}">
        <p14:creationId xmlns:p14="http://schemas.microsoft.com/office/powerpoint/2010/main" val="33206727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F807F-AD6A-4AF5-27E2-8D7F1C381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5D929-33B2-3CA4-28D1-EFF4E97296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F54DEF-33C0-4D13-FE15-B6EAF3AF7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9D77A-5BBF-4CB5-8173-C5186CFEAF93}" type="datetime1">
              <a:rPr lang="cs-CZ" smtClean="0"/>
              <a:t>16.09.2024</a:t>
            </a:fld>
            <a:endParaRPr lang="cs-CZ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CE25223-60B7-93D5-6631-F2F0E04FFD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74904" y="504651"/>
            <a:ext cx="5078896" cy="145533"/>
          </a:xfrm>
        </p:spPr>
        <p:txBody>
          <a:bodyPr wrap="none"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NÁZEV PREZENTACE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2BDE03DD-0592-C055-B64F-F6870668375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74904" y="661020"/>
            <a:ext cx="5078896" cy="172554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KAPITOLA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C832CFC-987B-EDAA-5ADC-DCF870CCFB0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75388" y="1825625"/>
            <a:ext cx="5916612" cy="4351338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49523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picture and mas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B2F61DE-16B7-F637-D5A2-699061AA8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7F807F-AD6A-4AF5-27E2-8D7F1C381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5D929-33B2-3CA4-28D1-EFF4E97296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F54DEF-33C0-4D13-FE15-B6EAF3AF7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00D5F-A547-4A12-A42B-722A4F959E64}" type="datetime1">
              <a:rPr lang="cs-CZ" smtClean="0"/>
              <a:t>16.09.2024</a:t>
            </a:fld>
            <a:endParaRPr lang="cs-CZ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CE25223-60B7-93D5-6631-F2F0E04FFD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74904" y="504651"/>
            <a:ext cx="5078896" cy="145533"/>
          </a:xfrm>
        </p:spPr>
        <p:txBody>
          <a:bodyPr wrap="none"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NÁZEV PREZENTACE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2BDE03DD-0592-C055-B64F-F6870668375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74904" y="661020"/>
            <a:ext cx="5078896" cy="172554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KAPITOLA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77313B-AB7F-85E3-7DCB-EB8CB23E9E78}"/>
              </a:ext>
            </a:extLst>
          </p:cNvPr>
          <p:cNvSpPr txBox="1"/>
          <p:nvPr userDrawn="1"/>
        </p:nvSpPr>
        <p:spPr>
          <a:xfrm>
            <a:off x="838199" y="6300580"/>
            <a:ext cx="27357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>
                <a:solidFill>
                  <a:schemeClr val="accent4"/>
                </a:solidFill>
              </a:rPr>
              <a:t>© STATE INSTITUTE FOR DRUG CONTROL ●</a:t>
            </a:r>
          </a:p>
        </p:txBody>
      </p:sp>
    </p:spTree>
    <p:extLst>
      <p:ext uri="{BB962C8B-B14F-4D97-AF65-F5344CB8AC3E}">
        <p14:creationId xmlns:p14="http://schemas.microsoft.com/office/powerpoint/2010/main" val="16363042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9C0E2-2624-58C4-B2F5-663E4512E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126435"/>
            <a:ext cx="10515600" cy="56425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EAC9C7-FDE6-0B4E-C74F-54210E5B3E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88435"/>
            <a:ext cx="5157787" cy="61664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B34325-AF9E-8CA4-6911-8087F634F7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E9488C-349D-A9AD-A9E6-46F6A58DA8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88435"/>
            <a:ext cx="5183188" cy="61664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47F2B3-C779-A086-3BDA-CD63923B17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BB3618-FD70-05E6-686A-FEBF14A81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554C-07F0-43A6-AC77-DA4F48CEEE26}" type="datetime1">
              <a:rPr lang="cs-CZ" smtClean="0"/>
              <a:t>16.09.2024</a:t>
            </a:fld>
            <a:endParaRPr lang="cs-CZ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A90BD00-93B8-01DD-1754-A6D6052A51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74904" y="504651"/>
            <a:ext cx="5078896" cy="145533"/>
          </a:xfrm>
        </p:spPr>
        <p:txBody>
          <a:bodyPr wrap="none"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NÁZEV PREZENTACE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F0EF3B39-4033-DDD1-C06A-C77ECD8BA72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74904" y="661020"/>
            <a:ext cx="5078896" cy="172554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KAPITOLA</a:t>
            </a:r>
          </a:p>
        </p:txBody>
      </p:sp>
    </p:spTree>
    <p:extLst>
      <p:ext uri="{BB962C8B-B14F-4D97-AF65-F5344CB8AC3E}">
        <p14:creationId xmlns:p14="http://schemas.microsoft.com/office/powerpoint/2010/main" val="8666837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CC310-754E-9AC4-A6F0-AA03103E7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0397C4-57E6-C5B1-E951-21573C02E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44244-5D24-429E-8D39-DBEB4D17AE05}" type="datetime1">
              <a:rPr lang="cs-CZ" smtClean="0"/>
              <a:t>16.09.2024</a:t>
            </a:fld>
            <a:endParaRPr lang="cs-CZ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40D98A2C-AE7E-5FA3-4A70-BD275F35E1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74904" y="504651"/>
            <a:ext cx="5078896" cy="145533"/>
          </a:xfrm>
        </p:spPr>
        <p:txBody>
          <a:bodyPr wrap="none"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NÁZEV PREZENTACE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55AC94EB-2988-9B83-4C45-D4A314E71E8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74904" y="661020"/>
            <a:ext cx="5078896" cy="172554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KAPITOLA</a:t>
            </a:r>
          </a:p>
        </p:txBody>
      </p:sp>
    </p:spTree>
    <p:extLst>
      <p:ext uri="{BB962C8B-B14F-4D97-AF65-F5344CB8AC3E}">
        <p14:creationId xmlns:p14="http://schemas.microsoft.com/office/powerpoint/2010/main" val="38852773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65BD0D-C3E0-E97C-C20C-32B043725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2E8-C696-40B0-AC07-097BB1DF101F}" type="datetime1">
              <a:rPr lang="cs-CZ" smtClean="0"/>
              <a:t>16.09.2024</a:t>
            </a:fld>
            <a:endParaRPr lang="cs-CZ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1A24A395-2761-EF55-A38A-C4E4D7ECB7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74904" y="504651"/>
            <a:ext cx="5078896" cy="145533"/>
          </a:xfrm>
        </p:spPr>
        <p:txBody>
          <a:bodyPr wrap="none"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NÁZEV PREZENTACE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F8A6D67F-D00D-3373-DD7A-F3559531B2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74904" y="661020"/>
            <a:ext cx="5078896" cy="172554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KAPITOLA</a:t>
            </a:r>
          </a:p>
        </p:txBody>
      </p:sp>
    </p:spTree>
    <p:extLst>
      <p:ext uri="{BB962C8B-B14F-4D97-AF65-F5344CB8AC3E}">
        <p14:creationId xmlns:p14="http://schemas.microsoft.com/office/powerpoint/2010/main" val="506707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d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5C084-665A-57A2-43A3-2A8284D15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39CD5-31B4-29BC-18F4-748808B6BE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AF6D6B-BD66-2F04-C75F-94569F254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1037-523B-4BF7-9F10-B66A48121EE5}" type="datetime1">
              <a:rPr lang="cs-CZ" smtClean="0"/>
              <a:t>16.09.2024</a:t>
            </a:fld>
            <a:endParaRPr lang="cs-CZ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8C8E019-44ED-27F0-532D-91AA1D57F4C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74904" y="504651"/>
            <a:ext cx="5078896" cy="145533"/>
          </a:xfrm>
        </p:spPr>
        <p:txBody>
          <a:bodyPr wrap="none"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NÁZEV PREZENTACE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A7EB0C90-4AED-422B-2D57-3669197CF5D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74904" y="661020"/>
            <a:ext cx="5078896" cy="172554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KAPITOLA</a:t>
            </a:r>
          </a:p>
        </p:txBody>
      </p:sp>
    </p:spTree>
    <p:extLst>
      <p:ext uri="{BB962C8B-B14F-4D97-AF65-F5344CB8AC3E}">
        <p14:creationId xmlns:p14="http://schemas.microsoft.com/office/powerpoint/2010/main" val="8100034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3E426C3-AA60-BA68-3C6F-23079DDFEDC3}"/>
              </a:ext>
            </a:extLst>
          </p:cNvPr>
          <p:cNvSpPr txBox="1"/>
          <p:nvPr userDrawn="1"/>
        </p:nvSpPr>
        <p:spPr>
          <a:xfrm>
            <a:off x="2948609" y="3896138"/>
            <a:ext cx="697726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i="0" u="none" strike="noStrike" baseline="0">
                <a:solidFill>
                  <a:srgbClr val="1C2F76"/>
                </a:solidFill>
                <a:latin typeface="Calibri-Bold"/>
              </a:rPr>
              <a:t>THANK YOU FOR YOUR ATTENTION</a:t>
            </a:r>
            <a:br>
              <a:rPr lang="cs-CZ" sz="1800" b="1" i="0" u="none" strike="noStrike" baseline="0">
                <a:solidFill>
                  <a:srgbClr val="1C2F76"/>
                </a:solidFill>
                <a:latin typeface="Calibri-Bold"/>
              </a:rPr>
            </a:br>
            <a:endParaRPr lang="cs-CZ" sz="1800" b="1" i="0" u="none" strike="noStrike" baseline="0">
              <a:solidFill>
                <a:srgbClr val="1C2F76"/>
              </a:solidFill>
              <a:latin typeface="Calibri-Bol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600" b="1">
                <a:solidFill>
                  <a:schemeClr val="accent4"/>
                </a:solidFill>
              </a:rPr>
              <a:t>STATE INSTITUTE FOR DRUG CONTROL</a:t>
            </a:r>
          </a:p>
          <a:p>
            <a:r>
              <a:rPr lang="pt-BR" sz="1600" b="0" i="0" u="none" strike="noStrike" baseline="0">
                <a:solidFill>
                  <a:srgbClr val="4D4D4D"/>
                </a:solidFill>
                <a:latin typeface="Calibri" panose="020F0502020204030204" pitchFamily="34" charset="0"/>
              </a:rPr>
              <a:t>Šrobárova 48, 100 41 Praha 10</a:t>
            </a:r>
            <a:br>
              <a:rPr lang="pt-BR" sz="1600" b="0" i="0" u="none" strike="noStrike" baseline="0">
                <a:solidFill>
                  <a:srgbClr val="4D4D4D"/>
                </a:solidFill>
                <a:latin typeface="Calibri" panose="020F0502020204030204" pitchFamily="34" charset="0"/>
              </a:rPr>
            </a:br>
            <a:r>
              <a:rPr lang="de-DE" sz="1600" b="0" i="0" u="none" strike="noStrike" baseline="0">
                <a:solidFill>
                  <a:srgbClr val="4D4D4D"/>
                </a:solidFill>
                <a:latin typeface="Calibri" panose="020F0502020204030204" pitchFamily="34" charset="0"/>
              </a:rPr>
              <a:t>tel.: +420 272 185 111</a:t>
            </a:r>
            <a:br>
              <a:rPr lang="de-DE" sz="1600" b="0" i="0" u="none" strike="noStrike" baseline="0">
                <a:solidFill>
                  <a:srgbClr val="4D4D4D"/>
                </a:solidFill>
                <a:latin typeface="Calibri" panose="020F0502020204030204" pitchFamily="34" charset="0"/>
              </a:rPr>
            </a:br>
            <a:r>
              <a:rPr lang="cs-CZ" sz="1600" b="0" i="0" u="none" strike="noStrike" baseline="0">
                <a:solidFill>
                  <a:srgbClr val="4D4D4D"/>
                </a:solidFill>
                <a:latin typeface="Calibri" panose="020F0502020204030204" pitchFamily="34" charset="0"/>
              </a:rPr>
              <a:t>e-mail: posta@sukl.cz</a:t>
            </a:r>
            <a:br>
              <a:rPr lang="cs-CZ" sz="1800" b="0" i="0" u="none" strike="noStrike" baseline="0">
                <a:solidFill>
                  <a:srgbClr val="4D4D4D"/>
                </a:solidFill>
                <a:latin typeface="Calibri" panose="020F0502020204030204" pitchFamily="34" charset="0"/>
              </a:rPr>
            </a:br>
            <a:endParaRPr lang="cs-CZ" sz="1800" b="0" i="0" u="none" strike="noStrike" baseline="0">
              <a:solidFill>
                <a:srgbClr val="4D4D4D"/>
              </a:solidFill>
              <a:latin typeface="Calibri" panose="020F0502020204030204" pitchFamily="34" charset="0"/>
            </a:endParaRPr>
          </a:p>
          <a:p>
            <a:r>
              <a:rPr lang="cs-CZ" sz="2800" b="1" i="0" u="none" strike="noStrike" baseline="0">
                <a:solidFill>
                  <a:srgbClr val="1EA4A5"/>
                </a:solidFill>
                <a:latin typeface="Calibri-Bold"/>
              </a:rPr>
              <a:t>www.sukl.cz</a:t>
            </a:r>
            <a:endParaRPr lang="cs-CZ" sz="2800"/>
          </a:p>
        </p:txBody>
      </p:sp>
    </p:spTree>
    <p:extLst>
      <p:ext uri="{BB962C8B-B14F-4D97-AF65-F5344CB8AC3E}">
        <p14:creationId xmlns:p14="http://schemas.microsoft.com/office/powerpoint/2010/main" val="2559905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sekc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A3645-3020-4EEF-D771-968CD462B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1408" y="3637721"/>
            <a:ext cx="8862391" cy="1736035"/>
          </a:xfrm>
        </p:spPr>
        <p:txBody>
          <a:bodyPr anchor="t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/>
              <a:t>NÁZEV SEKCE PREZENTACE</a:t>
            </a:r>
          </a:p>
        </p:txBody>
      </p:sp>
    </p:spTree>
    <p:extLst>
      <p:ext uri="{BB962C8B-B14F-4D97-AF65-F5344CB8AC3E}">
        <p14:creationId xmlns:p14="http://schemas.microsoft.com/office/powerpoint/2010/main" val="1393026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F807F-AD6A-4AF5-27E2-8D7F1C381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5D929-33B2-3CA4-28D1-EFF4E97296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EAFCCB-A239-D45E-F750-DAE188F2F5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F54DEF-33C0-4D13-FE15-B6EAF3AF7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506EF-31E4-4042-B876-EF645AF8B904}" type="datetime1">
              <a:rPr lang="cs-CZ" smtClean="0"/>
              <a:t>16.09.2024</a:t>
            </a:fld>
            <a:endParaRPr lang="cs-CZ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CE25223-60B7-93D5-6631-F2F0E04FFD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74904" y="504651"/>
            <a:ext cx="5078896" cy="145533"/>
          </a:xfrm>
        </p:spPr>
        <p:txBody>
          <a:bodyPr wrap="none"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NÁZEV PREZENTACE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2BDE03DD-0592-C055-B64F-F6870668375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74904" y="661020"/>
            <a:ext cx="5078896" cy="172554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KAPITOLA</a:t>
            </a:r>
          </a:p>
        </p:txBody>
      </p:sp>
    </p:spTree>
    <p:extLst>
      <p:ext uri="{BB962C8B-B14F-4D97-AF65-F5344CB8AC3E}">
        <p14:creationId xmlns:p14="http://schemas.microsoft.com/office/powerpoint/2010/main" val="2908927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obráz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F807F-AD6A-4AF5-27E2-8D7F1C381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5D929-33B2-3CA4-28D1-EFF4E97296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F54DEF-33C0-4D13-FE15-B6EAF3AF7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9D77A-5BBF-4CB5-8173-C5186CFEAF93}" type="datetime1">
              <a:rPr lang="cs-CZ" smtClean="0"/>
              <a:t>16.09.2024</a:t>
            </a:fld>
            <a:endParaRPr lang="cs-CZ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CE25223-60B7-93D5-6631-F2F0E04FFD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74904" y="504651"/>
            <a:ext cx="5078896" cy="145533"/>
          </a:xfrm>
        </p:spPr>
        <p:txBody>
          <a:bodyPr wrap="none"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NÁZEV PREZENTACE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2BDE03DD-0592-C055-B64F-F6870668375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74904" y="661020"/>
            <a:ext cx="5078896" cy="172554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KAPITOLA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C832CFC-987B-EDAA-5ADC-DCF870CCFB0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75388" y="1825625"/>
            <a:ext cx="5916612" cy="4351338"/>
          </a:xfr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</p:spTree>
    <p:extLst>
      <p:ext uri="{BB962C8B-B14F-4D97-AF65-F5344CB8AC3E}">
        <p14:creationId xmlns:p14="http://schemas.microsoft.com/office/powerpoint/2010/main" val="3421685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sah s obrázkem a masko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B2F61DE-16B7-F637-D5A2-699061AA8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7F807F-AD6A-4AF5-27E2-8D7F1C381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5D929-33B2-3CA4-28D1-EFF4E97296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F54DEF-33C0-4D13-FE15-B6EAF3AF7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00D5F-A547-4A12-A42B-722A4F959E64}" type="datetime1">
              <a:rPr lang="cs-CZ" smtClean="0"/>
              <a:t>16.09.2024</a:t>
            </a:fld>
            <a:endParaRPr lang="cs-CZ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CE25223-60B7-93D5-6631-F2F0E04FFD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74904" y="504651"/>
            <a:ext cx="5078896" cy="145533"/>
          </a:xfrm>
        </p:spPr>
        <p:txBody>
          <a:bodyPr wrap="none"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NÁZEV PREZENTACE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2BDE03DD-0592-C055-B64F-F6870668375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74904" y="661020"/>
            <a:ext cx="5078896" cy="172554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KAPITOLA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77313B-AB7F-85E3-7DCB-EB8CB23E9E78}"/>
              </a:ext>
            </a:extLst>
          </p:cNvPr>
          <p:cNvSpPr txBox="1"/>
          <p:nvPr userDrawn="1"/>
        </p:nvSpPr>
        <p:spPr>
          <a:xfrm>
            <a:off x="838200" y="6300580"/>
            <a:ext cx="252122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>
                <a:solidFill>
                  <a:schemeClr val="accent4"/>
                </a:solidFill>
              </a:rPr>
              <a:t>© STÁTNÍ ÚSTAV PRO KONTROLU LÉČIV ●</a:t>
            </a:r>
          </a:p>
        </p:txBody>
      </p:sp>
    </p:spTree>
    <p:extLst>
      <p:ext uri="{BB962C8B-B14F-4D97-AF65-F5344CB8AC3E}">
        <p14:creationId xmlns:p14="http://schemas.microsoft.com/office/powerpoint/2010/main" val="2694669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9C0E2-2624-58C4-B2F5-663E4512E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126435"/>
            <a:ext cx="10515600" cy="56425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EAC9C7-FDE6-0B4E-C74F-54210E5B3E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88435"/>
            <a:ext cx="5157787" cy="61664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B34325-AF9E-8CA4-6911-8087F634F7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E9488C-349D-A9AD-A9E6-46F6A58DA8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88435"/>
            <a:ext cx="5183188" cy="61664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47F2B3-C779-A086-3BDA-CD63923B17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BB3618-FD70-05E6-686A-FEBF14A81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554C-07F0-43A6-AC77-DA4F48CEEE26}" type="datetime1">
              <a:rPr lang="cs-CZ" smtClean="0"/>
              <a:t>16.09.2024</a:t>
            </a:fld>
            <a:endParaRPr lang="cs-CZ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A90BD00-93B8-01DD-1754-A6D6052A51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74904" y="504651"/>
            <a:ext cx="5078896" cy="145533"/>
          </a:xfrm>
        </p:spPr>
        <p:txBody>
          <a:bodyPr wrap="none"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NÁZEV PREZENTACE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F0EF3B39-4033-DDD1-C06A-C77ECD8BA72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74904" y="661020"/>
            <a:ext cx="5078896" cy="172554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KAPITOLA</a:t>
            </a:r>
          </a:p>
        </p:txBody>
      </p:sp>
    </p:spTree>
    <p:extLst>
      <p:ext uri="{BB962C8B-B14F-4D97-AF65-F5344CB8AC3E}">
        <p14:creationId xmlns:p14="http://schemas.microsoft.com/office/powerpoint/2010/main" val="2430512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CC310-754E-9AC4-A6F0-AA03103E7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0397C4-57E6-C5B1-E951-21573C02E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44244-5D24-429E-8D39-DBEB4D17AE05}" type="datetime1">
              <a:rPr lang="cs-CZ" smtClean="0"/>
              <a:t>16.09.2024</a:t>
            </a:fld>
            <a:endParaRPr lang="cs-CZ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40D98A2C-AE7E-5FA3-4A70-BD275F35E1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74904" y="504651"/>
            <a:ext cx="5078896" cy="145533"/>
          </a:xfrm>
        </p:spPr>
        <p:txBody>
          <a:bodyPr wrap="none"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NÁZEV PREZENTACE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55AC94EB-2988-9B83-4C45-D4A314E71E8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74904" y="661020"/>
            <a:ext cx="5078896" cy="172554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KAPITOLA</a:t>
            </a:r>
          </a:p>
        </p:txBody>
      </p:sp>
    </p:spTree>
    <p:extLst>
      <p:ext uri="{BB962C8B-B14F-4D97-AF65-F5344CB8AC3E}">
        <p14:creationId xmlns:p14="http://schemas.microsoft.com/office/powerpoint/2010/main" val="1964874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65BD0D-C3E0-E97C-C20C-32B043725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2E8-C696-40B0-AC07-097BB1DF101F}" type="datetime1">
              <a:rPr lang="cs-CZ" smtClean="0"/>
              <a:t>16.09.2024</a:t>
            </a:fld>
            <a:endParaRPr lang="cs-CZ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1A24A395-2761-EF55-A38A-C4E4D7ECB7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74904" y="504651"/>
            <a:ext cx="5078896" cy="145533"/>
          </a:xfrm>
        </p:spPr>
        <p:txBody>
          <a:bodyPr wrap="none"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NÁZEV PREZENTACE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F8A6D67F-D00D-3373-DD7A-F3559531B2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74904" y="661020"/>
            <a:ext cx="5078896" cy="172554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KAPITOLA</a:t>
            </a:r>
          </a:p>
        </p:txBody>
      </p:sp>
    </p:spTree>
    <p:extLst>
      <p:ext uri="{BB962C8B-B14F-4D97-AF65-F5344CB8AC3E}">
        <p14:creationId xmlns:p14="http://schemas.microsoft.com/office/powerpoint/2010/main" val="477924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3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5B5A15-335E-6A93-D2DD-C7F2A245A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3061"/>
            <a:ext cx="10515600" cy="5576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D361C3-AFD3-19E6-8B8A-17F61105DF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4B594-20D4-13B8-407D-46FE929E66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193773" y="6300580"/>
            <a:ext cx="1050235" cy="2539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1">
                <a:solidFill>
                  <a:schemeClr val="accent4"/>
                </a:solidFill>
              </a:defRPr>
            </a:lvl1pPr>
          </a:lstStyle>
          <a:p>
            <a:fld id="{160D2CCC-C7C0-42B5-9E9D-AF93CEDAE465}" type="datetime1">
              <a:rPr lang="cs-CZ" smtClean="0"/>
              <a:t>16.09.2024</a:t>
            </a:fld>
            <a:endParaRPr lang="cs-CZ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496376-C30E-C944-71F5-B23299E0BA3F}"/>
              </a:ext>
            </a:extLst>
          </p:cNvPr>
          <p:cNvSpPr txBox="1"/>
          <p:nvPr userDrawn="1"/>
        </p:nvSpPr>
        <p:spPr>
          <a:xfrm>
            <a:off x="838200" y="6300580"/>
            <a:ext cx="252122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>
                <a:solidFill>
                  <a:schemeClr val="accent4"/>
                </a:solidFill>
              </a:rPr>
              <a:t>© STÁTNÍ ÚSTAV PRO KONTROLU LÉČIV ●</a:t>
            </a:r>
          </a:p>
        </p:txBody>
      </p:sp>
    </p:spTree>
    <p:extLst>
      <p:ext uri="{BB962C8B-B14F-4D97-AF65-F5344CB8AC3E}">
        <p14:creationId xmlns:p14="http://schemas.microsoft.com/office/powerpoint/2010/main" val="3675647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6" r:id="rId5"/>
    <p:sldLayoutId id="2147483658" r:id="rId6"/>
    <p:sldLayoutId id="2147483653" r:id="rId7"/>
    <p:sldLayoutId id="2147483654" r:id="rId8"/>
    <p:sldLayoutId id="2147483655" r:id="rId9"/>
    <p:sldLayoutId id="2147483657" r:id="rId10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Tx/>
        <a:buBlip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5B5A15-335E-6A93-D2DD-C7F2A245A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3061"/>
            <a:ext cx="10515600" cy="5576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D361C3-AFD3-19E6-8B8A-17F61105DF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4B594-20D4-13B8-407D-46FE929E66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47557" y="6300580"/>
            <a:ext cx="1050235" cy="2539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1">
                <a:solidFill>
                  <a:schemeClr val="accent4"/>
                </a:solidFill>
              </a:defRPr>
            </a:lvl1pPr>
          </a:lstStyle>
          <a:p>
            <a:fld id="{160D2CCC-C7C0-42B5-9E9D-AF93CEDAE465}" type="datetime1">
              <a:rPr lang="cs-CZ" smtClean="0"/>
              <a:t>16.09.2024</a:t>
            </a:fld>
            <a:endParaRPr lang="cs-CZ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496376-C30E-C944-71F5-B23299E0BA3F}"/>
              </a:ext>
            </a:extLst>
          </p:cNvPr>
          <p:cNvSpPr txBox="1"/>
          <p:nvPr userDrawn="1"/>
        </p:nvSpPr>
        <p:spPr>
          <a:xfrm>
            <a:off x="838200" y="6300580"/>
            <a:ext cx="259229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>
                <a:solidFill>
                  <a:schemeClr val="accent4"/>
                </a:solidFill>
              </a:rPr>
              <a:t>© STATE INSTITUTE FOR DRUG CONTROL ●</a:t>
            </a:r>
          </a:p>
        </p:txBody>
      </p:sp>
    </p:spTree>
    <p:extLst>
      <p:ext uri="{BB962C8B-B14F-4D97-AF65-F5344CB8AC3E}">
        <p14:creationId xmlns:p14="http://schemas.microsoft.com/office/powerpoint/2010/main" val="149425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Tx/>
        <a:buBlip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posta@sukl.cz" TargetMode="External"/><Relationship Id="rId2" Type="http://schemas.openxmlformats.org/officeDocument/2006/relationships/hyperlink" Target="https://www.niszp.cz/cs/system-vigilanc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iszp.cz/" TargetMode="External"/><Relationship Id="rId4" Type="http://schemas.openxmlformats.org/officeDocument/2006/relationships/hyperlink" Target="mailto:urgent@sukl.cz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urgent@sukl.cz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eregpublicsecure.ksrzis.cz/Registr/RZPRO/FSN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r/wsBLCYs3W6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preskripce.cz/seznam-aktivnich-vydejen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iszp.sukl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5AA75-0ABB-51C7-3ABA-8E33D1D0D6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lvl="0">
              <a:tabLst>
                <a:tab pos="457200" algn="l"/>
              </a:tabLst>
            </a:pPr>
            <a:r>
              <a:rPr lang="cs-CZ" sz="2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Zkušenosti s využíváním </a:t>
            </a:r>
            <a:r>
              <a:rPr lang="cs-CZ" sz="26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ePoukazu</a:t>
            </a:r>
            <a:r>
              <a:rPr lang="cs-CZ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 </a:t>
            </a:r>
            <a:br>
              <a:rPr lang="cs-CZ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cs-CZ" sz="2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Úhrady zdravotnických prostředků pohledem regulátora</a:t>
            </a:r>
            <a:r>
              <a:rPr lang="cs-CZ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br>
              <a:rPr lang="cs-CZ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cs-CZ" sz="2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Hlášení nežádoucích příhod</a:t>
            </a:r>
            <a:r>
              <a:rPr lang="cs-CZ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cs-CZ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EFC67C-8E86-4EB4-EA77-4E36416C62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Mgr. Karolína Peštová</a:t>
            </a:r>
          </a:p>
          <a:p>
            <a:r>
              <a:rPr lang="cs-CZ" dirty="0"/>
              <a:t>Ředitelka sekce regulace zdravotnických prostředků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CB6207-124A-C54F-6682-049574726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DDAE-AF89-4425-A1FE-C6AA08B911D5}" type="datetime1">
              <a:rPr lang="cs-CZ" smtClean="0"/>
              <a:t>16.09.2024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4282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0F6E04-51DF-63F2-B098-1BEECCA4C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Senzory a přijímače pro diabetiky – FGM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3CC0F2D-5079-F1CC-401D-47BDACBFC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1037-523B-4BF7-9F10-B66A48121EE5}" type="datetime1">
              <a:rPr lang="cs-CZ" smtClean="0"/>
              <a:t>16.09.2024</a:t>
            </a:fld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E64B286-F49E-3467-8784-007FBDF300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Úhrady zdravotnických prostředků pohledem regulátora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9D7BB106-B1E2-DFC9-B3F2-35B5184280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Senzory a přijímače pro diabetiky – FGM</a:t>
            </a: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BDD1EEF3-181B-05CD-1DAF-5A5399609A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3082070"/>
              </p:ext>
            </p:extLst>
          </p:nvPr>
        </p:nvGraphicFramePr>
        <p:xfrm>
          <a:off x="798216" y="1690688"/>
          <a:ext cx="10515598" cy="46675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7744">
                  <a:extLst>
                    <a:ext uri="{9D8B030D-6E8A-4147-A177-3AD203B41FA5}">
                      <a16:colId xmlns:a16="http://schemas.microsoft.com/office/drawing/2014/main" val="937150558"/>
                    </a:ext>
                  </a:extLst>
                </a:gridCol>
                <a:gridCol w="1176951">
                  <a:extLst>
                    <a:ext uri="{9D8B030D-6E8A-4147-A177-3AD203B41FA5}">
                      <a16:colId xmlns:a16="http://schemas.microsoft.com/office/drawing/2014/main" val="1254762154"/>
                    </a:ext>
                  </a:extLst>
                </a:gridCol>
                <a:gridCol w="1819746">
                  <a:extLst>
                    <a:ext uri="{9D8B030D-6E8A-4147-A177-3AD203B41FA5}">
                      <a16:colId xmlns:a16="http://schemas.microsoft.com/office/drawing/2014/main" val="2238950251"/>
                    </a:ext>
                  </a:extLst>
                </a:gridCol>
                <a:gridCol w="932507">
                  <a:extLst>
                    <a:ext uri="{9D8B030D-6E8A-4147-A177-3AD203B41FA5}">
                      <a16:colId xmlns:a16="http://schemas.microsoft.com/office/drawing/2014/main" val="2788382863"/>
                    </a:ext>
                  </a:extLst>
                </a:gridCol>
                <a:gridCol w="3195874">
                  <a:extLst>
                    <a:ext uri="{9D8B030D-6E8A-4147-A177-3AD203B41FA5}">
                      <a16:colId xmlns:a16="http://schemas.microsoft.com/office/drawing/2014/main" val="581227167"/>
                    </a:ext>
                  </a:extLst>
                </a:gridCol>
                <a:gridCol w="977774">
                  <a:extLst>
                    <a:ext uri="{9D8B030D-6E8A-4147-A177-3AD203B41FA5}">
                      <a16:colId xmlns:a16="http://schemas.microsoft.com/office/drawing/2014/main" val="3901714073"/>
                    </a:ext>
                  </a:extLst>
                </a:gridCol>
                <a:gridCol w="1355002">
                  <a:extLst>
                    <a:ext uri="{9D8B030D-6E8A-4147-A177-3AD203B41FA5}">
                      <a16:colId xmlns:a16="http://schemas.microsoft.com/office/drawing/2014/main" val="2431671676"/>
                    </a:ext>
                  </a:extLst>
                </a:gridCol>
              </a:tblGrid>
              <a:tr h="516170">
                <a:tc>
                  <a:txBody>
                    <a:bodyPr/>
                    <a:lstStyle/>
                    <a:p>
                      <a:pPr algn="ctr" fontAlgn="t"/>
                      <a:r>
                        <a:rPr lang="cs-CZ" sz="1600" u="none" strike="noStrike" dirty="0">
                          <a:effectLst/>
                        </a:rPr>
                        <a:t>Číselný kód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69" marR="6069" marT="60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600" u="none" strike="noStrike">
                          <a:effectLst/>
                        </a:rPr>
                        <a:t>Kategorizační strom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69" marR="6069" marT="60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600" u="none" strike="noStrike">
                          <a:effectLst/>
                        </a:rPr>
                        <a:t>Popis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69" marR="6069" marT="60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600" u="none" strike="noStrike">
                          <a:effectLst/>
                        </a:rPr>
                        <a:t>Preskripční omezení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69" marR="6069" marT="60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600" u="none" strike="noStrike">
                          <a:effectLst/>
                        </a:rPr>
                        <a:t>Indikační omezení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69" marR="6069" marT="60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600" u="none" strike="noStrike">
                          <a:effectLst/>
                        </a:rPr>
                        <a:t>Množstevní limit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69" marR="6069" marT="60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600" u="none" strike="noStrike" dirty="0">
                          <a:effectLst/>
                        </a:rPr>
                        <a:t>Úhradový limit </a:t>
                      </a:r>
                    </a:p>
                    <a:p>
                      <a:pPr algn="ctr" fontAlgn="t"/>
                      <a:r>
                        <a:rPr lang="cs-CZ" sz="1600" b="1" u="none" strike="noStrike" dirty="0">
                          <a:effectLst/>
                          <a:highlight>
                            <a:srgbClr val="FFFF00"/>
                          </a:highlight>
                        </a:rPr>
                        <a:t>bez DPH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6069" marR="6069" marT="60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4787739"/>
                  </a:ext>
                </a:extLst>
              </a:tr>
              <a:tr h="3990122">
                <a:tc>
                  <a:txBody>
                    <a:bodyPr/>
                    <a:lstStyle/>
                    <a:p>
                      <a:pPr algn="l" fontAlgn="t"/>
                      <a:r>
                        <a:rPr lang="cs-CZ" sz="1600" u="none" strike="noStrike">
                          <a:effectLst/>
                        </a:rPr>
                        <a:t>05.02.04.02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69" marR="6069" marT="60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6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senzory</a:t>
                      </a:r>
                      <a:r>
                        <a:rPr lang="cs-CZ" sz="1600" u="none" strike="noStrike" dirty="0">
                          <a:effectLst/>
                        </a:rPr>
                        <a:t> pro okamžité monitorování glukózy (</a:t>
                      </a:r>
                      <a:r>
                        <a:rPr lang="cs-CZ" sz="1600" b="1" u="none" strike="noStrike" dirty="0">
                          <a:effectLst/>
                          <a:highlight>
                            <a:srgbClr val="FFFF00"/>
                          </a:highlight>
                        </a:rPr>
                        <a:t>FGM</a:t>
                      </a:r>
                      <a:r>
                        <a:rPr lang="cs-CZ" sz="1600" u="none" strike="noStrike" dirty="0">
                          <a:effectLst/>
                        </a:rPr>
                        <a:t> = </a:t>
                      </a:r>
                      <a:r>
                        <a:rPr lang="cs-CZ" sz="1600" u="none" strike="noStrike" dirty="0" err="1">
                          <a:effectLst/>
                        </a:rPr>
                        <a:t>Flash</a:t>
                      </a:r>
                      <a:r>
                        <a:rPr lang="cs-CZ" sz="1600" u="none" strike="noStrike" dirty="0">
                          <a:effectLst/>
                        </a:rPr>
                        <a:t> </a:t>
                      </a:r>
                      <a:r>
                        <a:rPr lang="cs-CZ" sz="1600" u="none" strike="noStrike" dirty="0" err="1">
                          <a:effectLst/>
                        </a:rPr>
                        <a:t>Glucose</a:t>
                      </a:r>
                      <a:r>
                        <a:rPr lang="cs-CZ" sz="1600" u="none" strike="noStrike" dirty="0">
                          <a:effectLst/>
                        </a:rPr>
                        <a:t> Monitoring)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69" marR="6069" marT="60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effectLst/>
                        </a:rPr>
                        <a:t>senzor zavedený </a:t>
                      </a:r>
                      <a:br>
                        <a:rPr lang="cs-CZ" sz="1600" u="none" strike="noStrike" dirty="0">
                          <a:effectLst/>
                        </a:rPr>
                      </a:br>
                      <a:r>
                        <a:rPr lang="cs-CZ" sz="1600" u="none" strike="noStrike" dirty="0">
                          <a:effectLst/>
                        </a:rPr>
                        <a:t>v podkoží; informace o koncentraci glukózy až po přiložení speciální čtečky </a:t>
                      </a:r>
                      <a:br>
                        <a:rPr lang="cs-CZ" sz="1600" u="none" strike="noStrike" dirty="0">
                          <a:effectLst/>
                        </a:rPr>
                      </a:br>
                      <a:r>
                        <a:rPr lang="cs-CZ" sz="1600" u="none" strike="noStrike" dirty="0">
                          <a:effectLst/>
                        </a:rPr>
                        <a:t>k povrchu senzoru; zobrazení aktuální hodnoty i s trendovými šipkami </a:t>
                      </a:r>
                      <a:br>
                        <a:rPr lang="cs-CZ" sz="1600" u="none" strike="noStrike" dirty="0">
                          <a:effectLst/>
                        </a:rPr>
                      </a:br>
                      <a:r>
                        <a:rPr lang="cs-CZ" sz="1600" u="none" strike="noStrike" dirty="0">
                          <a:effectLst/>
                        </a:rPr>
                        <a:t>a retrospektivně načte průběh předchozích glykémií; přesnost systému definovaná hodnotou MARD (</a:t>
                      </a:r>
                      <a:r>
                        <a:rPr lang="cs-CZ" sz="1600" u="none" strike="noStrike" dirty="0" err="1">
                          <a:effectLst/>
                        </a:rPr>
                        <a:t>Mean</a:t>
                      </a:r>
                      <a:r>
                        <a:rPr lang="cs-CZ" sz="1600" u="none" strike="noStrike" dirty="0">
                          <a:effectLst/>
                        </a:rPr>
                        <a:t> </a:t>
                      </a:r>
                      <a:r>
                        <a:rPr lang="cs-CZ" sz="1600" u="none" strike="noStrike" dirty="0" err="1">
                          <a:effectLst/>
                        </a:rPr>
                        <a:t>Absolute</a:t>
                      </a:r>
                      <a:r>
                        <a:rPr lang="cs-CZ" sz="1600" u="none" strike="noStrike" dirty="0">
                          <a:effectLst/>
                        </a:rPr>
                        <a:t> </a:t>
                      </a:r>
                      <a:r>
                        <a:rPr lang="cs-CZ" sz="1600" u="none" strike="noStrike" dirty="0" err="1">
                          <a:effectLst/>
                        </a:rPr>
                        <a:t>Relative</a:t>
                      </a:r>
                      <a:r>
                        <a:rPr lang="cs-CZ" sz="1600" u="none" strike="noStrike" dirty="0">
                          <a:effectLst/>
                        </a:rPr>
                        <a:t> </a:t>
                      </a:r>
                      <a:r>
                        <a:rPr lang="cs-CZ" sz="1600" u="none" strike="noStrike" dirty="0" err="1">
                          <a:effectLst/>
                        </a:rPr>
                        <a:t>Difference</a:t>
                      </a:r>
                      <a:r>
                        <a:rPr lang="cs-CZ" sz="1600" u="none" strike="noStrike" dirty="0">
                          <a:effectLst/>
                        </a:rPr>
                        <a:t>) &lt; 15%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69" marR="6069" marT="60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effectLst/>
                        </a:rPr>
                        <a:t>DIA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69" marR="6069" marT="60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 dirty="0">
                          <a:effectLst/>
                          <a:highlight>
                            <a:srgbClr val="FFFF00"/>
                          </a:highlight>
                        </a:rPr>
                        <a:t>diabetes </a:t>
                      </a:r>
                      <a:r>
                        <a:rPr lang="cs-CZ" sz="1600" b="1" u="none" strike="noStrike" dirty="0" err="1">
                          <a:effectLst/>
                          <a:highlight>
                            <a:srgbClr val="FFFF00"/>
                          </a:highlight>
                        </a:rPr>
                        <a:t>mellitus</a:t>
                      </a:r>
                      <a:r>
                        <a:rPr lang="cs-CZ" sz="1600" b="1" u="none" strike="noStrike" dirty="0">
                          <a:effectLst/>
                          <a:highlight>
                            <a:srgbClr val="FFFF00"/>
                          </a:highlight>
                        </a:rPr>
                        <a:t> I. typu</a:t>
                      </a:r>
                      <a:r>
                        <a:rPr lang="cs-CZ" sz="1600" u="none" strike="noStrike" dirty="0">
                          <a:effectLst/>
                        </a:rPr>
                        <a:t>; léčba intenzifikovanou inzulínovou terapií (inzulínové pero nebo pumpa); na dobu 3 měsíců; další preskripce jen </a:t>
                      </a:r>
                      <a:br>
                        <a:rPr lang="cs-CZ" sz="1600" u="none" strike="noStrike" dirty="0">
                          <a:effectLst/>
                        </a:rPr>
                      </a:br>
                      <a:r>
                        <a:rPr lang="cs-CZ" sz="1600" u="none" strike="noStrike" dirty="0">
                          <a:effectLst/>
                        </a:rPr>
                        <a:t>u dětí do 18 let včetně a pacientů od 19 let po zlepšení kompenzace (objektivní spolupráce při léčbě – 10 </a:t>
                      </a:r>
                      <a:br>
                        <a:rPr lang="cs-CZ" sz="1600" u="none" strike="noStrike" dirty="0">
                          <a:effectLst/>
                        </a:rPr>
                      </a:br>
                      <a:r>
                        <a:rPr lang="cs-CZ" sz="1600" u="none" strike="noStrike" dirty="0">
                          <a:effectLst/>
                        </a:rPr>
                        <a:t>a více skenů za den); nelze předepsat současně s přístroji pro kontinuální monitoraci glukózy; lze předepsat současně s max. 100 ks/1 rok a u dětí do 18 let včetně max. 300 ks/1 rok diagnostických proužků pro stanovení glukózy z krve, nelze předepsat současně s glukometry a glukometry – pro stanovení ketolátek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69" marR="6069" marT="60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 dirty="0">
                          <a:effectLst/>
                          <a:highlight>
                            <a:srgbClr val="FFFF00"/>
                          </a:highlight>
                        </a:rPr>
                        <a:t>26 ks / </a:t>
                      </a:r>
                    </a:p>
                    <a:p>
                      <a:pPr algn="ctr" fontAlgn="ctr"/>
                      <a:r>
                        <a:rPr lang="cs-CZ" sz="1600" b="1" u="none" strike="noStrike" dirty="0">
                          <a:effectLst/>
                          <a:highlight>
                            <a:srgbClr val="FFFF00"/>
                          </a:highlight>
                        </a:rPr>
                        <a:t>1 rok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6069" marR="6069" marT="60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 dirty="0">
                          <a:effectLst/>
                          <a:highlight>
                            <a:srgbClr val="FFFF00"/>
                          </a:highlight>
                        </a:rPr>
                        <a:t>1.391,00 Kč / </a:t>
                      </a:r>
                    </a:p>
                    <a:p>
                      <a:pPr algn="ctr" fontAlgn="ctr"/>
                      <a:r>
                        <a:rPr lang="cs-CZ" sz="1600" b="1" u="none" strike="noStrike" dirty="0">
                          <a:effectLst/>
                          <a:highlight>
                            <a:srgbClr val="FFFF00"/>
                          </a:highlight>
                        </a:rPr>
                        <a:t>1 ks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6069" marR="6069" marT="60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55065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3940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0F6E04-51DF-63F2-B098-1BEECCA4C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3061"/>
            <a:ext cx="10515600" cy="415082"/>
          </a:xfrm>
        </p:spPr>
        <p:txBody>
          <a:bodyPr/>
          <a:lstStyle/>
          <a:p>
            <a:r>
              <a:rPr lang="cs-CZ" dirty="0"/>
              <a:t>Senzory a přijímače pro diabetiky – CGM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3CC0F2D-5079-F1CC-401D-47BDACBFC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1037-523B-4BF7-9F10-B66A48121EE5}" type="datetime1">
              <a:rPr lang="cs-CZ" smtClean="0"/>
              <a:t>16.09.2024</a:t>
            </a:fld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E64B286-F49E-3467-8784-007FBDF300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Úhrady zdravotnických prostředků pohledem regulátora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9D7BB106-B1E2-DFC9-B3F2-35B5184280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Senzory a přijímače pro diabetiky – CGM</a:t>
            </a:r>
          </a:p>
        </p:txBody>
      </p:sp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3636D215-63E1-05C0-0C4D-22607FE80F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5304161"/>
              </p:ext>
            </p:extLst>
          </p:nvPr>
        </p:nvGraphicFramePr>
        <p:xfrm>
          <a:off x="838201" y="1548143"/>
          <a:ext cx="10515599" cy="47724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45332">
                  <a:extLst>
                    <a:ext uri="{9D8B030D-6E8A-4147-A177-3AD203B41FA5}">
                      <a16:colId xmlns:a16="http://schemas.microsoft.com/office/drawing/2014/main" val="1677082169"/>
                    </a:ext>
                  </a:extLst>
                </a:gridCol>
                <a:gridCol w="1493821">
                  <a:extLst>
                    <a:ext uri="{9D8B030D-6E8A-4147-A177-3AD203B41FA5}">
                      <a16:colId xmlns:a16="http://schemas.microsoft.com/office/drawing/2014/main" val="2634323086"/>
                    </a:ext>
                  </a:extLst>
                </a:gridCol>
                <a:gridCol w="1312753">
                  <a:extLst>
                    <a:ext uri="{9D8B030D-6E8A-4147-A177-3AD203B41FA5}">
                      <a16:colId xmlns:a16="http://schemas.microsoft.com/office/drawing/2014/main" val="2130041603"/>
                    </a:ext>
                  </a:extLst>
                </a:gridCol>
                <a:gridCol w="1113576">
                  <a:extLst>
                    <a:ext uri="{9D8B030D-6E8A-4147-A177-3AD203B41FA5}">
                      <a16:colId xmlns:a16="http://schemas.microsoft.com/office/drawing/2014/main" val="2622656028"/>
                    </a:ext>
                  </a:extLst>
                </a:gridCol>
                <a:gridCol w="3476531">
                  <a:extLst>
                    <a:ext uri="{9D8B030D-6E8A-4147-A177-3AD203B41FA5}">
                      <a16:colId xmlns:a16="http://schemas.microsoft.com/office/drawing/2014/main" val="650730755"/>
                    </a:ext>
                  </a:extLst>
                </a:gridCol>
                <a:gridCol w="941560">
                  <a:extLst>
                    <a:ext uri="{9D8B030D-6E8A-4147-A177-3AD203B41FA5}">
                      <a16:colId xmlns:a16="http://schemas.microsoft.com/office/drawing/2014/main" val="2301474708"/>
                    </a:ext>
                  </a:extLst>
                </a:gridCol>
                <a:gridCol w="1232026">
                  <a:extLst>
                    <a:ext uri="{9D8B030D-6E8A-4147-A177-3AD203B41FA5}">
                      <a16:colId xmlns:a16="http://schemas.microsoft.com/office/drawing/2014/main" val="2296971846"/>
                    </a:ext>
                  </a:extLst>
                </a:gridCol>
              </a:tblGrid>
              <a:tr h="496744">
                <a:tc>
                  <a:txBody>
                    <a:bodyPr/>
                    <a:lstStyle/>
                    <a:p>
                      <a:pPr algn="ctr" fontAlgn="t"/>
                      <a:r>
                        <a:rPr lang="cs-CZ" sz="1400" u="none" strike="noStrike">
                          <a:effectLst/>
                        </a:rPr>
                        <a:t>Číselný kód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2" marR="8532" marT="853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400" u="none" strike="noStrike">
                          <a:effectLst/>
                        </a:rPr>
                        <a:t>Kategorizační strom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2" marR="8532" marT="853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400" u="none" strike="noStrike" dirty="0">
                          <a:effectLst/>
                        </a:rPr>
                        <a:t>Popis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2" marR="8532" marT="853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400" u="none" strike="noStrike">
                          <a:effectLst/>
                        </a:rPr>
                        <a:t>Preskripční omezení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2" marR="8532" marT="853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400" u="none" strike="noStrike">
                          <a:effectLst/>
                        </a:rPr>
                        <a:t>Indikační omezení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2" marR="8532" marT="853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400" u="none" strike="noStrike">
                          <a:effectLst/>
                        </a:rPr>
                        <a:t>Množstevní limit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2" marR="8532" marT="853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400" u="none" strike="noStrike" dirty="0">
                          <a:effectLst/>
                        </a:rPr>
                        <a:t>Úhradový limit </a:t>
                      </a:r>
                      <a:r>
                        <a:rPr lang="cs-CZ" sz="1400" b="1" u="none" strike="noStrike" dirty="0">
                          <a:effectLst/>
                          <a:highlight>
                            <a:srgbClr val="FFFF00"/>
                          </a:highlight>
                        </a:rPr>
                        <a:t>bez DPH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8532" marR="8532" marT="853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8804779"/>
                  </a:ext>
                </a:extLst>
              </a:tr>
              <a:tr h="4061248"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u="none" strike="noStrike" dirty="0">
                          <a:effectLst/>
                        </a:rPr>
                        <a:t>05.02.05.01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2" marR="8532" marT="853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systém</a:t>
                      </a:r>
                      <a:r>
                        <a:rPr lang="cs-CZ" sz="1400" u="none" strike="noStrike" dirty="0">
                          <a:effectLst/>
                        </a:rPr>
                        <a:t> pro kontinuální monitoraci glukózy (</a:t>
                      </a:r>
                      <a:r>
                        <a:rPr lang="cs-CZ" sz="1400" b="1" u="none" strike="noStrike" dirty="0">
                          <a:effectLst/>
                          <a:highlight>
                            <a:srgbClr val="FFFF00"/>
                          </a:highlight>
                        </a:rPr>
                        <a:t>CGM</a:t>
                      </a:r>
                      <a:r>
                        <a:rPr lang="cs-CZ" sz="1400" u="none" strike="noStrike" dirty="0">
                          <a:effectLst/>
                        </a:rPr>
                        <a:t>) - </a:t>
                      </a:r>
                      <a:r>
                        <a:rPr lang="cs-CZ" sz="1400" b="1" u="none" strike="noStrike" dirty="0">
                          <a:effectLst/>
                          <a:highlight>
                            <a:srgbClr val="FFFF00"/>
                          </a:highlight>
                        </a:rPr>
                        <a:t>senzory, vysílače a případně přijímač</a:t>
                      </a:r>
                      <a:r>
                        <a:rPr lang="cs-CZ" sz="1400" b="1" u="none" strike="noStrike" dirty="0">
                          <a:effectLst/>
                        </a:rPr>
                        <a:t>, který není "SMART" zařízením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2" marR="8532" marT="853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</a:rPr>
                        <a:t>data o hladině glukózy jsou bezdrátově přenášena do přijímače; voděodolnost vysílače; minimální doba použitelnosti senzoru 6 dní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2" marR="8532" marT="85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</a:rPr>
                        <a:t>DIA; první preskripce po schválení zdravotní pojišťovnou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2" marR="8532" marT="85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u="none" strike="noStrike" dirty="0">
                          <a:effectLst/>
                          <a:highlight>
                            <a:srgbClr val="FFFF00"/>
                          </a:highlight>
                        </a:rPr>
                        <a:t>diabetes </a:t>
                      </a:r>
                      <a:r>
                        <a:rPr lang="cs-CZ" sz="1400" b="1" u="none" strike="noStrike" dirty="0" err="1">
                          <a:effectLst/>
                          <a:highlight>
                            <a:srgbClr val="FFFF00"/>
                          </a:highlight>
                        </a:rPr>
                        <a:t>mellitus</a:t>
                      </a:r>
                      <a:r>
                        <a:rPr lang="cs-CZ" sz="1400" b="1" u="none" strike="noStrike" dirty="0">
                          <a:effectLst/>
                          <a:highlight>
                            <a:srgbClr val="FFFF00"/>
                          </a:highlight>
                        </a:rPr>
                        <a:t> I. typu</a:t>
                      </a:r>
                      <a:r>
                        <a:rPr lang="cs-CZ" sz="1400" u="none" strike="noStrike" dirty="0">
                          <a:effectLst/>
                        </a:rPr>
                        <a:t>; léčba intenzifikovanou inzulínovou terapií se syndromem porušeného vnímání hypoglykémie (</a:t>
                      </a:r>
                      <a:r>
                        <a:rPr lang="cs-CZ" sz="1400" u="none" strike="noStrike" dirty="0" err="1">
                          <a:effectLst/>
                        </a:rPr>
                        <a:t>Clarkova</a:t>
                      </a:r>
                      <a:r>
                        <a:rPr lang="cs-CZ" sz="1400" u="none" strike="noStrike" dirty="0">
                          <a:effectLst/>
                        </a:rPr>
                        <a:t> metoda nebo Gold </a:t>
                      </a:r>
                      <a:r>
                        <a:rPr lang="cs-CZ" sz="1400" u="none" strike="noStrike" dirty="0" err="1">
                          <a:effectLst/>
                        </a:rPr>
                        <a:t>score</a:t>
                      </a:r>
                      <a:r>
                        <a:rPr lang="cs-CZ" sz="1400" u="none" strike="noStrike" dirty="0">
                          <a:effectLst/>
                        </a:rPr>
                        <a:t> &gt; 4) a / nebo s častými hypoglykémiemi (&gt; 10 % času stráveného v hypoglykemickém rozmezí při předchozí monitoraci u dospělých pacientů a &gt; 5 % času u dětských pacientů) a / nebo labilním diabetem (vysoká glykemická variabilita určená směrodatnou odchylkou &gt; 3,5 </a:t>
                      </a:r>
                      <a:r>
                        <a:rPr lang="cs-CZ" sz="1400" u="none" strike="noStrike" dirty="0" err="1">
                          <a:effectLst/>
                        </a:rPr>
                        <a:t>mmol</a:t>
                      </a:r>
                      <a:r>
                        <a:rPr lang="cs-CZ" sz="1400" u="none" strike="noStrike" dirty="0">
                          <a:effectLst/>
                        </a:rPr>
                        <a:t> / 1) a / nebo závažnými hypoglykémiemi (2 a více závažných hypoglykémií v průběhu posledních 12 měsíců) a dobrou spoluprací; </a:t>
                      </a:r>
                      <a:r>
                        <a:rPr lang="cs-CZ" sz="1400" b="1" u="none" strike="noStrike" dirty="0">
                          <a:effectLst/>
                        </a:rPr>
                        <a:t>pacientky s diabetem I. typu v těhotenství a v šestinedělí</a:t>
                      </a:r>
                      <a:r>
                        <a:rPr lang="cs-CZ" sz="1400" u="none" strike="noStrike" dirty="0">
                          <a:effectLst/>
                        </a:rPr>
                        <a:t>; dále </a:t>
                      </a:r>
                      <a:r>
                        <a:rPr lang="cs-CZ" sz="1400" b="1" u="none" strike="noStrike" dirty="0">
                          <a:effectLst/>
                        </a:rPr>
                        <a:t>pacienti po transplantaci slinivky a / nebo ledvin</a:t>
                      </a:r>
                      <a:r>
                        <a:rPr lang="cs-CZ" sz="1400" u="none" strike="noStrike" dirty="0">
                          <a:effectLst/>
                        </a:rPr>
                        <a:t>; pacienti s glykovaným hemoglobinem &lt; 60 </a:t>
                      </a:r>
                      <a:r>
                        <a:rPr lang="cs-CZ" sz="1400" u="none" strike="noStrike" dirty="0" err="1">
                          <a:effectLst/>
                        </a:rPr>
                        <a:t>mmol</a:t>
                      </a:r>
                      <a:r>
                        <a:rPr lang="cs-CZ" sz="1400" u="none" strike="noStrike" dirty="0">
                          <a:effectLst/>
                        </a:rPr>
                        <a:t> / mol, kteří nesplňují jiná indikační kritéria a po 3 a / nebo 6 měsících od zahájení monitorace prokáží </a:t>
                      </a:r>
                      <a:r>
                        <a:rPr lang="cs-CZ" sz="1400" u="none" strike="noStrike" dirty="0" err="1">
                          <a:effectLst/>
                        </a:rPr>
                        <a:t>objektivizovatelné</a:t>
                      </a:r>
                      <a:r>
                        <a:rPr lang="cs-CZ" sz="1400" u="none" strike="noStrike" dirty="0">
                          <a:effectLst/>
                        </a:rPr>
                        <a:t> zlepšení kompenzace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2" marR="8532" marT="85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</a:rPr>
                        <a:t>-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2" marR="8532" marT="85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u="none" strike="noStrike" dirty="0">
                          <a:effectLst/>
                          <a:highlight>
                            <a:srgbClr val="FFFF00"/>
                          </a:highlight>
                        </a:rPr>
                        <a:t>52.174,00 Kč / 1 rok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8532" marR="8532" marT="85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14619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6453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28C4A-EC41-F774-402E-000C6DFAF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 Hlášení podezření na závažnou nežádoucí příhodu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ED1E9-E30D-4A91-F5E4-983B71EB7C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Od účinnosti nařízení (EU) 2017/745 o zdravotnických prostředcích („MDR“) a nařízení (EU) 2017/746 o diagnostických zdravotnických prostředcích in vitro („IVDR“) jsou platí nová pravidla pro oblast </a:t>
            </a:r>
            <a:r>
              <a:rPr lang="cs-CZ" dirty="0" err="1"/>
              <a:t>vigilance</a:t>
            </a:r>
            <a:endParaRPr lang="cs-CZ" dirty="0"/>
          </a:p>
          <a:p>
            <a:r>
              <a:rPr lang="cs-CZ" dirty="0"/>
              <a:t>„</a:t>
            </a:r>
            <a:r>
              <a:rPr lang="cs-CZ" dirty="0">
                <a:solidFill>
                  <a:srgbClr val="FF0000"/>
                </a:solidFill>
              </a:rPr>
              <a:t>nežádoucí příhoda</a:t>
            </a:r>
            <a:r>
              <a:rPr lang="cs-CZ" dirty="0"/>
              <a:t>“ jakákoliv porucha nebo zhoršení vlastností nebo účinnosti prostředku dodaného na trh, včetně uživatelské chyby v důsledku ergonomických vlastností, jakož i jakýkoliv nedostatek informací poskytnutých výrobcem a jakýkoliv nežádoucí vedlejší účinek;</a:t>
            </a:r>
          </a:p>
          <a:p>
            <a:r>
              <a:rPr lang="cs-CZ" dirty="0"/>
              <a:t>„</a:t>
            </a:r>
            <a:r>
              <a:rPr lang="cs-CZ" b="1" dirty="0">
                <a:solidFill>
                  <a:srgbClr val="FF0000"/>
                </a:solidFill>
              </a:rPr>
              <a:t>závažná nežádoucí příhoda</a:t>
            </a:r>
            <a:r>
              <a:rPr lang="cs-CZ" dirty="0"/>
              <a:t>“ („ZNP“) nežádoucí příhoda, která přímo nebo nepřímo </a:t>
            </a:r>
            <a:r>
              <a:rPr lang="cs-CZ" dirty="0">
                <a:solidFill>
                  <a:srgbClr val="FF0000"/>
                </a:solidFill>
              </a:rPr>
              <a:t>vede, mohla vést nebo může vést</a:t>
            </a:r>
            <a:r>
              <a:rPr lang="cs-CZ" dirty="0"/>
              <a:t> k některému z těchto následků:</a:t>
            </a:r>
            <a:endParaRPr lang="cs-CZ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	a) smrti pacienta, uživatele nebo jiné osoby,</a:t>
            </a:r>
          </a:p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	b) dočasnému nebo trvalému zhoršení zdravotního stavu pacienta,                            	     uživatele či jiné osoby,                                                           </a:t>
            </a:r>
          </a:p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	c) závažnému ohrožení veřejného zdraví</a:t>
            </a:r>
          </a:p>
          <a:p>
            <a:pPr lvl="1">
              <a:spcBef>
                <a:spcPts val="1200"/>
              </a:spcBef>
            </a:pPr>
            <a:r>
              <a:rPr lang="cs-CZ" sz="2400" dirty="0"/>
              <a:t>šetření ZNP provádí výrobce, Ústav monitoruje </a:t>
            </a:r>
          </a:p>
          <a:p>
            <a:pPr marL="0" indent="0">
              <a:buNone/>
            </a:pP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17B0AA-4375-CCE4-A2C0-EDA2F2192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1037-523B-4BF7-9F10-B66A48121EE5}" type="datetime1">
              <a:rPr lang="cs-CZ" smtClean="0"/>
              <a:t>16.09.2024</a:t>
            </a:fld>
            <a:endParaRPr lang="cs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2CFA11-01D9-3686-69AB-0FA44553F4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Hlášení nežádoucích příhod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326E5C0-38B0-D03D-9835-F1660E89DDA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Hlášení podezření na závažnou nežádoucí příhodu</a:t>
            </a:r>
          </a:p>
        </p:txBody>
      </p:sp>
    </p:spTree>
    <p:extLst>
      <p:ext uri="{BB962C8B-B14F-4D97-AF65-F5344CB8AC3E}">
        <p14:creationId xmlns:p14="http://schemas.microsoft.com/office/powerpoint/2010/main" val="31413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B4CF17-08B7-7DB8-BBC5-95BC8DB7D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Úloha poskytovatelů zdravotních služeb v rámci vigilance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5FD8D7-18FE-49D7-2E19-AD8A2347B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8221"/>
            <a:ext cx="10515600" cy="412875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2400" dirty="0"/>
              <a:t>v případě, že poskytovatel (lékař) nabyl podezření, že došlo k závažné nežádoucí příhodě:</a:t>
            </a:r>
          </a:p>
          <a:p>
            <a:pPr marL="0" indent="0" algn="just">
              <a:buNone/>
            </a:pPr>
            <a:endParaRPr lang="cs-CZ" sz="1050" dirty="0"/>
          </a:p>
          <a:p>
            <a:r>
              <a:rPr lang="cs-CZ" dirty="0"/>
              <a:t>činí opatření pro minimalizování negativních dopadů souvisejících s použitím   </a:t>
            </a:r>
          </a:p>
          <a:p>
            <a:pPr marL="0" indent="0">
              <a:buNone/>
            </a:pPr>
            <a:r>
              <a:rPr lang="cs-CZ" dirty="0"/>
              <a:t>     dotčeného prostředku</a:t>
            </a:r>
          </a:p>
          <a:p>
            <a:r>
              <a:rPr lang="cs-CZ" dirty="0"/>
              <a:t>spolupracuje s výrobcem a Ústavem na zjištění příčin nastalé příhody </a:t>
            </a:r>
          </a:p>
          <a:p>
            <a:pPr marL="0" indent="0">
              <a:buNone/>
            </a:pPr>
            <a:r>
              <a:rPr lang="cs-CZ" sz="2000" dirty="0"/>
              <a:t>      (např. zpřístupní ZP, poskytne požadované informace a dokumentaci)</a:t>
            </a:r>
          </a:p>
          <a:p>
            <a:r>
              <a:rPr lang="cs-CZ" sz="2400" dirty="0"/>
              <a:t>uchovává informaci o nastalé příhodě ve zdravotnické dokumentaci pacienta</a:t>
            </a:r>
          </a:p>
          <a:p>
            <a:r>
              <a:rPr lang="cs-CZ" dirty="0"/>
              <a:t>ohlásí nastalou událost výrobci/dodavateli a/nebo Ústavu</a:t>
            </a:r>
            <a:endParaRPr lang="cs-CZ" sz="2400" dirty="0"/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4465C21-18EC-89A2-C744-D9D263BD0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1037-523B-4BF7-9F10-B66A48121EE5}" type="datetime1">
              <a:rPr lang="cs-CZ" smtClean="0"/>
              <a:t>16.09.2024</a:t>
            </a:fld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F80238B-8792-D8D1-984B-5BA4A75B12A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Hlášení nežádoucích příhod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A027AB65-44A1-EC11-4724-510A753CD3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Úloha poskytovatelů zdravotních služeb v rámci </a:t>
            </a:r>
            <a:r>
              <a:rPr lang="cs-CZ" dirty="0" err="1"/>
              <a:t>vigilance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8935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1FBCF7-F3A9-6EDF-CA22-5EBCE758F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3061"/>
            <a:ext cx="10515600" cy="686312"/>
          </a:xfrm>
        </p:spPr>
        <p:txBody>
          <a:bodyPr/>
          <a:lstStyle/>
          <a:p>
            <a:r>
              <a:rPr lang="cs-CZ" dirty="0"/>
              <a:t>Ohlašování podezření na závažnou nežádoucí příhodu („PZNP“) poskytovatelem zdravotních služeb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669F307-56AA-093E-A46F-5177743C3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212" y="2173565"/>
            <a:ext cx="10515600" cy="4385870"/>
          </a:xfrm>
        </p:spPr>
        <p:txBody>
          <a:bodyPr>
            <a:normAutofit fontScale="25000" lnSpcReduction="20000"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8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>
              <a:lnSpc>
                <a:spcPct val="110000"/>
              </a:lnSpc>
            </a:pPr>
            <a:r>
              <a:rPr lang="cs-CZ" sz="9600" dirty="0"/>
              <a:t>Pro oznámení Ústavu je vhodné použít formulář zveřejněný na stránkách NISZP </a:t>
            </a:r>
            <a:r>
              <a:rPr lang="cs-CZ" sz="9600" dirty="0">
                <a:hlinkClick r:id="rId2"/>
              </a:rPr>
              <a:t>https://www.niszp.cz/cs/system-vigilance</a:t>
            </a:r>
            <a:r>
              <a:rPr lang="cs-CZ" sz="9600" dirty="0"/>
              <a:t> </a:t>
            </a:r>
          </a:p>
          <a:p>
            <a:pPr>
              <a:lnSpc>
                <a:spcPct val="110000"/>
              </a:lnSpc>
            </a:pPr>
            <a:r>
              <a:rPr lang="cs-CZ" sz="9600" dirty="0"/>
              <a:t>  Formulář je možné Ústavu zaslat:</a:t>
            </a:r>
          </a:p>
          <a:p>
            <a:pPr lvl="1">
              <a:lnSpc>
                <a:spcPct val="110000"/>
              </a:lnSpc>
              <a:spcBef>
                <a:spcPts val="1000"/>
              </a:spcBef>
            </a:pPr>
            <a:r>
              <a:rPr lang="cs-CZ" sz="9200" dirty="0"/>
              <a:t>datovou zprávou</a:t>
            </a:r>
          </a:p>
          <a:p>
            <a:pPr lvl="1">
              <a:lnSpc>
                <a:spcPct val="110000"/>
              </a:lnSpc>
              <a:spcBef>
                <a:spcPts val="1000"/>
              </a:spcBef>
            </a:pPr>
            <a:r>
              <a:rPr lang="cs-CZ" sz="9600" dirty="0"/>
              <a:t>na emailovou adresu: </a:t>
            </a:r>
            <a:r>
              <a:rPr lang="cs-CZ" sz="9600" dirty="0">
                <a:hlinkClick r:id="rId3"/>
              </a:rPr>
              <a:t>posta@sukl.cz</a:t>
            </a:r>
            <a:r>
              <a:rPr lang="cs-CZ" sz="9600" dirty="0"/>
              <a:t>, </a:t>
            </a:r>
            <a:r>
              <a:rPr lang="cs-CZ" sz="9600" u="sng" dirty="0">
                <a:solidFill>
                  <a:srgbClr val="0000FF"/>
                </a:solidFill>
                <a:hlinkClick r:id="rId4"/>
              </a:rPr>
              <a:t>urgent@sukl.cz</a:t>
            </a:r>
            <a:endParaRPr lang="cs-CZ" sz="8000" u="sng" dirty="0">
              <a:solidFill>
                <a:srgbClr val="0000FF"/>
              </a:solidFill>
            </a:endParaRPr>
          </a:p>
          <a:p>
            <a:pPr lvl="1">
              <a:lnSpc>
                <a:spcPct val="110000"/>
              </a:lnSpc>
              <a:spcBef>
                <a:spcPts val="1000"/>
              </a:spcBef>
            </a:pPr>
            <a:r>
              <a:rPr lang="cs-CZ" sz="9600" dirty="0"/>
              <a:t>prostřednictvím webového rozhraní (přímo ze stránek </a:t>
            </a:r>
            <a:r>
              <a:rPr lang="cs-CZ" sz="9600" dirty="0">
                <a:hlinkClick r:id="rId5"/>
              </a:rPr>
              <a:t>www.niszp.cz</a:t>
            </a:r>
            <a:r>
              <a:rPr lang="cs-CZ" sz="9600" dirty="0"/>
              <a:t>)</a:t>
            </a:r>
          </a:p>
          <a:p>
            <a:pPr lvl="1">
              <a:lnSpc>
                <a:spcPct val="110000"/>
              </a:lnSpc>
              <a:spcBef>
                <a:spcPts val="1000"/>
              </a:spcBef>
            </a:pPr>
            <a:r>
              <a:rPr lang="cs-CZ" sz="9600" dirty="0"/>
              <a:t>poštou na adresu: Státní ústav pro kontrolu léčiv, Oddělení </a:t>
            </a:r>
            <a:r>
              <a:rPr lang="cs-CZ" sz="9600" dirty="0" err="1"/>
              <a:t>vigilance</a:t>
            </a:r>
            <a:r>
              <a:rPr lang="cs-CZ" sz="9600" dirty="0"/>
              <a:t> ZP, Šrobárova 48, Praha 10, 100 41</a:t>
            </a:r>
            <a:endParaRPr kumimoji="0" lang="cs-CZ" sz="2000" b="1" i="0" u="sng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7D6A9C8-504E-3008-8472-006511303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1037-523B-4BF7-9F10-B66A48121EE5}" type="datetime1">
              <a:rPr lang="cs-CZ" smtClean="0"/>
              <a:t>16.09.2024</a:t>
            </a:fld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88D2AD4-6D44-A58D-D4DB-5B060A9940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Hlášení nežádoucích příhod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A219877F-62D6-FE75-26DF-516D202EC5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Ohlašování podezření na závažnou nežádoucí příhodu poskytovatelem zdravotních služeb</a:t>
            </a:r>
          </a:p>
        </p:txBody>
      </p:sp>
    </p:spTree>
    <p:extLst>
      <p:ext uri="{BB962C8B-B14F-4D97-AF65-F5344CB8AC3E}">
        <p14:creationId xmlns:p14="http://schemas.microsoft.com/office/powerpoint/2010/main" val="1911149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1FBCF7-F3A9-6EDF-CA22-5EBCE758F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4339"/>
            <a:ext cx="10515600" cy="744718"/>
          </a:xfrm>
        </p:spPr>
        <p:txBody>
          <a:bodyPr/>
          <a:lstStyle/>
          <a:p>
            <a:r>
              <a:rPr lang="cs-CZ" dirty="0"/>
              <a:t>Ohlašování PZNP poskytovatelem zdravotních služeb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669F307-56AA-093E-A46F-5177743C3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212" y="2139885"/>
            <a:ext cx="10515600" cy="3902696"/>
          </a:xfrm>
        </p:spPr>
        <p:txBody>
          <a:bodyPr>
            <a:norm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8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>
              <a:lnSpc>
                <a:spcPct val="110000"/>
              </a:lnSpc>
            </a:pPr>
            <a:r>
              <a:rPr lang="cs-CZ" sz="2800" dirty="0"/>
              <a:t>Mimo pracovní dobu, tj. po–pá 8:00–16:30 hod., o víkendech </a:t>
            </a:r>
            <a:br>
              <a:rPr lang="cs-CZ" sz="2800" dirty="0"/>
            </a:br>
            <a:r>
              <a:rPr lang="cs-CZ" sz="2800" dirty="0"/>
              <a:t>a svátcích je v provozu </a:t>
            </a:r>
            <a:r>
              <a:rPr lang="cs-CZ" sz="2800" b="1" dirty="0"/>
              <a:t>nepřetržitá služba </a:t>
            </a:r>
            <a:r>
              <a:rPr lang="cs-CZ" sz="2800" dirty="0"/>
              <a:t>pro příjem hlášení </a:t>
            </a:r>
            <a:br>
              <a:rPr lang="cs-CZ" sz="2800" dirty="0"/>
            </a:br>
            <a:r>
              <a:rPr lang="cs-CZ" sz="2800" dirty="0"/>
              <a:t>o závažných nežádoucích příhodách a podezření na ně</a:t>
            </a:r>
          </a:p>
          <a:p>
            <a:pPr lvl="1">
              <a:lnSpc>
                <a:spcPct val="110000"/>
              </a:lnSpc>
            </a:pPr>
            <a:r>
              <a:rPr lang="pt-BR" sz="2400" dirty="0"/>
              <a:t>e-mailov</a:t>
            </a:r>
            <a:r>
              <a:rPr lang="cs-CZ" sz="2400" dirty="0"/>
              <a:t>á</a:t>
            </a:r>
            <a:r>
              <a:rPr lang="pt-BR" sz="2400" dirty="0"/>
              <a:t> adres</a:t>
            </a:r>
            <a:r>
              <a:rPr lang="cs-CZ" sz="2400" dirty="0"/>
              <a:t>a</a:t>
            </a:r>
            <a:r>
              <a:rPr lang="pt-BR" sz="2400" dirty="0"/>
              <a:t> nepřetržité služby </a:t>
            </a:r>
            <a:r>
              <a:rPr lang="pt-BR" sz="2400" b="0" u="sng" dirty="0">
                <a:solidFill>
                  <a:srgbClr val="0000FF"/>
                </a:solidFill>
                <a:effectLst/>
                <a:hlinkClick r:id="rId2"/>
              </a:rPr>
              <a:t>urgent@sukl.cz</a:t>
            </a:r>
            <a:endParaRPr lang="cs-CZ" sz="2400" dirty="0"/>
          </a:p>
          <a:p>
            <a:pPr lvl="1">
              <a:lnSpc>
                <a:spcPct val="110000"/>
              </a:lnSpc>
            </a:pPr>
            <a:r>
              <a:rPr lang="cs-CZ" sz="2400" dirty="0"/>
              <a:t>dotazy týkající se správného postupu při nastalé příhodě je v tuto dobu možné směřovat na telefonní číslo +420 272 185 999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7D6A9C8-504E-3008-8472-006511303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1037-523B-4BF7-9F10-B66A48121EE5}" type="datetime1">
              <a:rPr lang="cs-CZ" smtClean="0"/>
              <a:t>16.09.2024</a:t>
            </a:fld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88D2AD4-6D44-A58D-D4DB-5B060A9940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Hlášení nežádoucích příhod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A219877F-62D6-FE75-26DF-516D202EC5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Ohlašování PZNP poskytovatelem zdravotních služeb</a:t>
            </a:r>
          </a:p>
        </p:txBody>
      </p:sp>
    </p:spTree>
    <p:extLst>
      <p:ext uri="{BB962C8B-B14F-4D97-AF65-F5344CB8AC3E}">
        <p14:creationId xmlns:p14="http://schemas.microsoft.com/office/powerpoint/2010/main" val="212570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980918-BA07-64FD-3A3F-38B1E159F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6948"/>
            <a:ext cx="10515600" cy="688157"/>
          </a:xfrm>
        </p:spPr>
        <p:txBody>
          <a:bodyPr/>
          <a:lstStyle/>
          <a:p>
            <a:r>
              <a:rPr lang="cs-CZ" dirty="0"/>
              <a:t>Ohlašování PZNP pacientem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B5BC62C-0D75-E7D8-CCD8-903FC9BDC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5106"/>
            <a:ext cx="10515600" cy="45754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dirty="0"/>
              <a:t>Co dělat v případě, když pacient nabyde podezření, že došlo k závažné nežádoucí příhodě ZP:</a:t>
            </a: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Aft>
                <a:spcPts val="0"/>
              </a:spcAft>
              <a:buClrTx/>
              <a:buSzPct val="10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/>
            </a:pPr>
            <a:r>
              <a:rPr kumimoji="0" lang="pt-B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Měl by se obrátit na svého ošetřujícího lékaře</a:t>
            </a:r>
            <a:endParaRPr lang="cs-CZ" dirty="0">
              <a:solidFill>
                <a:prstClr val="black"/>
              </a:solidFill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Aft>
                <a:spcPts val="0"/>
              </a:spcAft>
              <a:buClrTx/>
              <a:buSzPct val="10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/>
            </a:pPr>
            <a:r>
              <a:rPr lang="cs-CZ" dirty="0"/>
              <a:t>Měl by postupovat v souladu s návodem k použití ZP a příhodu ohlásit výrobci (způsob hlášení je uveden v návodu k použití, např. obrátit se na dodavatele prostředku/obrátit se na zákaznickou linku/prostřednictvím aplikace)</a:t>
            </a: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Aft>
                <a:spcPts val="0"/>
              </a:spcAft>
              <a:buClrTx/>
              <a:buSzPct val="10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/>
            </a:pPr>
            <a:r>
              <a:rPr lang="cs-CZ" b="1" dirty="0"/>
              <a:t>NEVYHAZUJE</a:t>
            </a:r>
            <a:r>
              <a:rPr lang="cs-CZ" dirty="0"/>
              <a:t> dotčený ZP – je třeba postupovat v souladu s návodem k použití, kde by mělo být uvedeno, jakým způsobem má být prostředek předán výrobci</a:t>
            </a:r>
          </a:p>
          <a:p>
            <a:pPr marL="0" marR="0" lvl="0" indent="0" algn="just" defTabSz="685800" rtl="0" eaLnBrk="1" fontAlgn="auto" latinLnBrk="0" hangingPunct="1">
              <a:spcBef>
                <a:spcPts val="2400"/>
              </a:spcBef>
              <a:buClrTx/>
              <a:buSzTx/>
              <a:buFontTx/>
              <a:buNone/>
              <a:tabLst/>
              <a:defRPr/>
            </a:pPr>
            <a:r>
              <a:rPr kumimoji="0" lang="cs-CZ" sz="2000" b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V souvislosti s plánovaným spuštěním nového webu připravujeme zjednodušený formulář pro pacienty. Hlášení tedy bude možné podat </a:t>
            </a:r>
            <a:r>
              <a:rPr lang="cs-CZ" sz="2000" dirty="0">
                <a:solidFill>
                  <a:srgbClr val="FF0000"/>
                </a:solidFill>
              </a:rPr>
              <a:t>prostřednictvím webového rozhraní.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ABA58B5-8A5E-4CBD-839D-9E8E6123A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1037-523B-4BF7-9F10-B66A48121EE5}" type="datetime1">
              <a:rPr lang="cs-CZ" smtClean="0"/>
              <a:t>16.09.2024</a:t>
            </a:fld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F6F820C-0F32-9219-0D0E-A3683A0AA3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Hlášení nežádoucích příhod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F878D4BA-51C7-4FA0-033E-E19B75BA202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Ohlašování PZNP pacientem</a:t>
            </a:r>
          </a:p>
        </p:txBody>
      </p:sp>
    </p:spTree>
    <p:extLst>
      <p:ext uri="{BB962C8B-B14F-4D97-AF65-F5344CB8AC3E}">
        <p14:creationId xmlns:p14="http://schemas.microsoft.com/office/powerpoint/2010/main" val="13919216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987E85-69CE-93E5-595F-E17355961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Informace, které by mělo hlášení o PNZP obsahovat</a:t>
            </a:r>
            <a:endParaRPr lang="cs-CZ" dirty="0">
              <a:highlight>
                <a:srgbClr val="FFFF00"/>
              </a:highlight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B29DA3-975C-6320-0E1A-BAF401B636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sz="2100" dirty="0"/>
              <a:t>Informace o prostředku (k identifikaci dotčeného zdravotnického prostředku jsou třeba následující                      informace)</a:t>
            </a:r>
          </a:p>
          <a:p>
            <a:pPr lvl="1"/>
            <a:r>
              <a:rPr lang="cs-CZ" sz="2100" dirty="0">
                <a:solidFill>
                  <a:srgbClr val="FF0000"/>
                </a:solidFill>
              </a:rPr>
              <a:t>Obchodní název</a:t>
            </a:r>
            <a:r>
              <a:rPr lang="cs-CZ" sz="2100" dirty="0"/>
              <a:t>, </a:t>
            </a:r>
            <a:r>
              <a:rPr lang="cs-CZ" sz="2100" dirty="0">
                <a:solidFill>
                  <a:srgbClr val="FF0000"/>
                </a:solidFill>
              </a:rPr>
              <a:t>modelové </a:t>
            </a:r>
            <a:r>
              <a:rPr lang="cs-CZ" sz="2100" dirty="0"/>
              <a:t>nebo</a:t>
            </a:r>
            <a:r>
              <a:rPr lang="cs-CZ" sz="2100" dirty="0">
                <a:solidFill>
                  <a:srgbClr val="FF0000"/>
                </a:solidFill>
              </a:rPr>
              <a:t> katalogové číslo</a:t>
            </a:r>
            <a:r>
              <a:rPr lang="cs-CZ" sz="2100" dirty="0"/>
              <a:t>, </a:t>
            </a:r>
            <a:r>
              <a:rPr lang="cs-CZ" sz="2100" dirty="0">
                <a:solidFill>
                  <a:srgbClr val="FF0000"/>
                </a:solidFill>
              </a:rPr>
              <a:t>sériové číslo, číslo šarže</a:t>
            </a:r>
            <a:r>
              <a:rPr lang="cs-CZ" sz="2100" dirty="0"/>
              <a:t>, SW/FW verze  </a:t>
            </a:r>
            <a:br>
              <a:rPr lang="cs-CZ" sz="2100" dirty="0"/>
            </a:br>
            <a:r>
              <a:rPr lang="cs-CZ" sz="2100" i="1" dirty="0"/>
              <a:t>Případně lze pořídit fotografii štítku (štítků) zdravotnického prostředku, která zachytí výše uvedené údaje o zdravotnickém prostředku.</a:t>
            </a:r>
          </a:p>
          <a:p>
            <a:r>
              <a:rPr lang="cs-CZ" sz="2100" dirty="0"/>
              <a:t>Informace o příhodě (pro posouzení příčinné souvislosti a závažnosti jsou nutné následující údaje)</a:t>
            </a:r>
          </a:p>
          <a:p>
            <a:pPr lvl="1"/>
            <a:r>
              <a:rPr lang="cs-CZ" sz="2100" dirty="0">
                <a:solidFill>
                  <a:srgbClr val="FF0000"/>
                </a:solidFill>
              </a:rPr>
              <a:t>Popis příhody</a:t>
            </a:r>
            <a:r>
              <a:rPr lang="cs-CZ" sz="2100" dirty="0"/>
              <a:t>, </a:t>
            </a:r>
            <a:r>
              <a:rPr lang="cs-CZ" sz="2100" dirty="0">
                <a:solidFill>
                  <a:srgbClr val="FF0000"/>
                </a:solidFill>
              </a:rPr>
              <a:t>datum</a:t>
            </a:r>
            <a:r>
              <a:rPr lang="cs-CZ" sz="2100" dirty="0"/>
              <a:t> </a:t>
            </a:r>
            <a:r>
              <a:rPr lang="cs-CZ" sz="2100" dirty="0">
                <a:solidFill>
                  <a:srgbClr val="FF0000"/>
                </a:solidFill>
              </a:rPr>
              <a:t>kdy došlo k příhodě</a:t>
            </a:r>
            <a:r>
              <a:rPr lang="cs-CZ" sz="2100" dirty="0"/>
              <a:t>, </a:t>
            </a:r>
            <a:r>
              <a:rPr lang="cs-CZ" sz="2100" dirty="0">
                <a:solidFill>
                  <a:srgbClr val="FF0000"/>
                </a:solidFill>
              </a:rPr>
              <a:t>konkrétní dopad na pacienta </a:t>
            </a:r>
            <a:r>
              <a:rPr lang="cs-CZ" sz="2100" dirty="0"/>
              <a:t>(např. ztráta vědomí) – </a:t>
            </a:r>
            <a:r>
              <a:rPr lang="cs-CZ" sz="2100" i="1" dirty="0"/>
              <a:t>lze doplnit např. kopií lékařské zprávy</a:t>
            </a:r>
          </a:p>
          <a:p>
            <a:r>
              <a:rPr lang="cs-CZ" sz="2100" dirty="0"/>
              <a:t>Informace o ohlašovateli – pro případ potřeby nebo vyžádání dalších informací</a:t>
            </a:r>
          </a:p>
          <a:p>
            <a:pPr lvl="1"/>
            <a:r>
              <a:rPr lang="cs-CZ" sz="2100" dirty="0">
                <a:solidFill>
                  <a:srgbClr val="FF0000"/>
                </a:solidFill>
              </a:rPr>
              <a:t>Jméno</a:t>
            </a:r>
            <a:r>
              <a:rPr lang="cs-CZ" sz="2100" dirty="0"/>
              <a:t>, </a:t>
            </a:r>
            <a:r>
              <a:rPr lang="cs-CZ" sz="2100" dirty="0">
                <a:solidFill>
                  <a:srgbClr val="FF0000"/>
                </a:solidFill>
              </a:rPr>
              <a:t>adresa</a:t>
            </a:r>
            <a:r>
              <a:rPr lang="cs-CZ" sz="2100" dirty="0"/>
              <a:t>, </a:t>
            </a:r>
            <a:r>
              <a:rPr lang="cs-CZ" sz="2100" dirty="0">
                <a:solidFill>
                  <a:srgbClr val="FF0000"/>
                </a:solidFill>
              </a:rPr>
              <a:t>e-mailová adresa</a:t>
            </a:r>
            <a:r>
              <a:rPr lang="cs-CZ" sz="2100" dirty="0"/>
              <a:t> (příp. ID datové schránky nebo kontaktní telefonní číslo)</a:t>
            </a:r>
          </a:p>
          <a:p>
            <a:r>
              <a:rPr lang="cs-CZ" sz="2100" dirty="0"/>
              <a:t>Informace o výrobci/dodavateli (tyto informace jsou potřebné k tomu, abychom mohli zodpovědné osoby kontaktovat a sledovat výsledky jejich šetření)</a:t>
            </a:r>
          </a:p>
          <a:p>
            <a:pPr lvl="1"/>
            <a:r>
              <a:rPr lang="cs-CZ" sz="2100" dirty="0">
                <a:solidFill>
                  <a:srgbClr val="FF0000"/>
                </a:solidFill>
              </a:rPr>
              <a:t>Název společnosti</a:t>
            </a:r>
            <a:r>
              <a:rPr lang="cs-CZ" sz="2100" dirty="0"/>
              <a:t>, e-mailová adresa, kontaktní telefonní číslo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8FA1236-F655-DFD6-B9E1-17B7460A0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1037-523B-4BF7-9F10-B66A48121EE5}" type="datetime1">
              <a:rPr lang="cs-CZ" smtClean="0"/>
              <a:t>16.09.2024</a:t>
            </a:fld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ADCE49E-5FE9-DC96-E757-7C6F7324E3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Hlášení nežádoucích příhod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699B02DE-BBCD-7B30-78C9-833CDE1599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Informace, které by mělo hlášení o PNZP obsahovat</a:t>
            </a:r>
          </a:p>
        </p:txBody>
      </p:sp>
    </p:spTree>
    <p:extLst>
      <p:ext uri="{BB962C8B-B14F-4D97-AF65-F5344CB8AC3E}">
        <p14:creationId xmlns:p14="http://schemas.microsoft.com/office/powerpoint/2010/main" val="6084099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E939FC-5A77-F9FC-FF76-63A97298E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6452"/>
            <a:ext cx="10515600" cy="4316897"/>
          </a:xfrm>
        </p:spPr>
        <p:txBody>
          <a:bodyPr>
            <a:normAutofit/>
          </a:bodyPr>
          <a:lstStyle/>
          <a:p>
            <a:r>
              <a:rPr lang="cs-CZ" dirty="0"/>
              <a:t>Nedodržení návodu k použití </a:t>
            </a:r>
          </a:p>
          <a:p>
            <a:pPr marL="0" indent="0">
              <a:buNone/>
            </a:pPr>
            <a:r>
              <a:rPr lang="cs-CZ" dirty="0"/>
              <a:t>     (např. neprovedení kalibrace senzoru po výměně – nesprávné měření, pacient 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dirty="0"/>
              <a:t>      nemá záložní způsob měření glykémie)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cs-CZ" dirty="0"/>
              <a:t>Dále je užitečné sledovat aktuality na webových stránkách výrobce daného zdravotnického prostředku, kde může být zmíněno </a:t>
            </a:r>
            <a:r>
              <a:rPr lang="cs-CZ" b="1" dirty="0"/>
              <a:t>Nápravné opatření v terénu</a:t>
            </a:r>
            <a:r>
              <a:rPr lang="cs-CZ" dirty="0"/>
              <a:t>.</a:t>
            </a:r>
          </a:p>
          <a:p>
            <a:pPr marL="0" indent="0">
              <a:buNone/>
            </a:pPr>
            <a:r>
              <a:rPr lang="cs-CZ" dirty="0"/>
              <a:t>Pokud se nápravné opatření výrobce týká také pacientů/poskytovatelů zdravotních služeb v ČR naleznete jej uveřejněné v registru zdravotnických prostředků (RZPRO): </a:t>
            </a:r>
          </a:p>
          <a:p>
            <a:pPr marL="0" indent="0">
              <a:buNone/>
            </a:pPr>
            <a:r>
              <a:rPr lang="cs-CZ" dirty="0">
                <a:hlinkClick r:id="rId2"/>
              </a:rPr>
              <a:t>Bezpečnostní upozornění pro terén - RZPRO (Národní registr zdravotnických prostředků) (ksrzis.cz)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36C2F64-43E4-EA5E-8A00-AF7038190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1037-523B-4BF7-9F10-B66A48121EE5}" type="datetime1">
              <a:rPr lang="cs-CZ" smtClean="0"/>
              <a:t>16.09.2024</a:t>
            </a:fld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EA2B7F2-CC4F-1981-B5E1-DC100B28C9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Hlášení nežádoucích příhod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ACFC19C5-B5F9-C94D-AE3E-08D3F503247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Nejčastěji hlášené ZNP ze strany výrobce způsobené uživatelem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B0B4BD9-FE67-5B01-AD30-0F838C5F5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93508"/>
            <a:ext cx="10515600" cy="683011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Nejčastěji hlášené ZNP ze strany výrobce způsobené uživatelem</a:t>
            </a:r>
          </a:p>
        </p:txBody>
      </p:sp>
    </p:spTree>
    <p:extLst>
      <p:ext uri="{BB962C8B-B14F-4D97-AF65-F5344CB8AC3E}">
        <p14:creationId xmlns:p14="http://schemas.microsoft.com/office/powerpoint/2010/main" val="28693448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8">
            <a:extLst>
              <a:ext uri="{FF2B5EF4-FFF2-40B4-BE49-F238E27FC236}">
                <a16:creationId xmlns:a16="http://schemas.microsoft.com/office/drawing/2014/main" id="{D522555F-8E88-61D8-EFD5-9F0F94738D0E}"/>
              </a:ext>
            </a:extLst>
          </p:cNvPr>
          <p:cNvSpPr txBox="1">
            <a:spLocks/>
          </p:cNvSpPr>
          <p:nvPr/>
        </p:nvSpPr>
        <p:spPr>
          <a:xfrm>
            <a:off x="2543392" y="2824480"/>
            <a:ext cx="9201568" cy="239776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600" dirty="0">
                <a:solidFill>
                  <a:schemeClr val="accent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Máte zkušenosti se SÚKL?</a:t>
            </a:r>
            <a:r>
              <a:rPr lang="cs-CZ" sz="2800" dirty="0">
                <a:solidFill>
                  <a:schemeClr val="accent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endParaRPr lang="cs-CZ" sz="2800" dirty="0">
              <a:solidFill>
                <a:schemeClr val="accent1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cs-CZ" b="0" dirty="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Podělte se o ně s námi!</a:t>
            </a:r>
          </a:p>
          <a:p>
            <a:endParaRPr lang="cs-CZ" b="0" dirty="0">
              <a:solidFill>
                <a:schemeClr val="tx1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cs-CZ" b="0" dirty="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SÚKL se jako každá organizace snaží zlepšovat a rozvíjet poskytované</a:t>
            </a:r>
            <a:r>
              <a:rPr lang="cs-CZ" b="0" spc="15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0" dirty="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služby.</a:t>
            </a:r>
          </a:p>
          <a:p>
            <a:endParaRPr lang="cs-CZ" b="0" dirty="0">
              <a:solidFill>
                <a:schemeClr val="tx1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cs-CZ" b="0" dirty="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Budeme proto rádi, když nám dáte zpětnou vazbu vyplněním následujícího dotazníku.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C236539-B08E-C35C-6A9B-ECD0885544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609" y="1129448"/>
            <a:ext cx="1443600" cy="1443600"/>
          </a:xfrm>
          <a:prstGeom prst="rect">
            <a:avLst/>
          </a:prstGeom>
        </p:spPr>
      </p:pic>
      <p:sp>
        <p:nvSpPr>
          <p:cNvPr id="7" name="Nadpis 13">
            <a:extLst>
              <a:ext uri="{FF2B5EF4-FFF2-40B4-BE49-F238E27FC236}">
                <a16:creationId xmlns:a16="http://schemas.microsoft.com/office/drawing/2014/main" id="{6C40E2CF-7ADF-F549-6625-194A1D2B2E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26563" y="5130800"/>
            <a:ext cx="4805678" cy="863600"/>
          </a:xfrm>
        </p:spPr>
        <p:txBody>
          <a:bodyPr>
            <a:normAutofit/>
          </a:bodyPr>
          <a:lstStyle/>
          <a:p>
            <a:pPr algn="ctr"/>
            <a:r>
              <a:rPr lang="cs-CZ" sz="2800" cap="all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dotazník spokojenosti</a:t>
            </a:r>
            <a:br>
              <a:rPr lang="cs-CZ" sz="2200" dirty="0"/>
            </a:br>
            <a:endParaRPr lang="cs-CZ" sz="2200" b="0" dirty="0">
              <a:solidFill>
                <a:schemeClr val="bg1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B9B83422-20E8-5B91-76BD-1D753A25763C}"/>
              </a:ext>
            </a:extLst>
          </p:cNvPr>
          <p:cNvSpPr txBox="1"/>
          <p:nvPr/>
        </p:nvSpPr>
        <p:spPr>
          <a:xfrm>
            <a:off x="2543392" y="5994400"/>
            <a:ext cx="9008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srgbClr val="1EA3A4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Předem děkujeme </a:t>
            </a: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srgbClr val="1EA3A4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 </a:t>
            </a: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srgbClr val="1EA3A4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spolupráci a za čas věnovaný odpovědím.</a:t>
            </a: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srgbClr val="1EA3A4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srgbClr val="1EA3A4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endParaRPr lang="cs-CZ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D00D1734-B41C-7370-A1CD-F90DC3B83F63}"/>
              </a:ext>
            </a:extLst>
          </p:cNvPr>
          <p:cNvSpPr txBox="1"/>
          <p:nvPr/>
        </p:nvSpPr>
        <p:spPr>
          <a:xfrm>
            <a:off x="6891580" y="1139694"/>
            <a:ext cx="28852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/>
              <a:t>Dotazník spokojenosti:</a:t>
            </a:r>
          </a:p>
        </p:txBody>
      </p:sp>
    </p:spTree>
    <p:extLst>
      <p:ext uri="{BB962C8B-B14F-4D97-AF65-F5344CB8AC3E}">
        <p14:creationId xmlns:p14="http://schemas.microsoft.com/office/powerpoint/2010/main" val="3821132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A84E6B-A5F0-EE27-1EAC-F58499683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 Zkušenosti s využíváním </a:t>
            </a:r>
            <a:r>
              <a:rPr lang="cs-CZ" dirty="0" err="1"/>
              <a:t>ePoukazu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31BA9F0-4305-EEBC-48A9-4E7E6A5F76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0520"/>
            <a:ext cx="10515600" cy="4376443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cs-CZ" dirty="0">
                <a:latin typeface="+mj-lt"/>
                <a:cs typeface="Arial" panose="020B0604020202020204" pitchFamily="34" charset="0"/>
              </a:rPr>
              <a:t>Možnost p</a:t>
            </a:r>
            <a:r>
              <a:rPr lang="cs-CZ" sz="2400" dirty="0">
                <a:latin typeface="+mj-lt"/>
                <a:cs typeface="Arial" panose="020B0604020202020204" pitchFamily="34" charset="0"/>
              </a:rPr>
              <a:t>ředepisování na elektronický poukaz byla spuštěna od 1. května 2022,  </a:t>
            </a:r>
            <a:r>
              <a:rPr lang="cs-CZ" sz="2400" dirty="0"/>
              <a:t>součást informačního systému eRecept</a:t>
            </a:r>
            <a:endParaRPr lang="cs-CZ" sz="2400" dirty="0">
              <a:latin typeface="+mj-lt"/>
              <a:cs typeface="Arial" panose="020B0604020202020204" pitchFamily="34" charset="0"/>
            </a:endParaRPr>
          </a:p>
          <a:p>
            <a:pPr>
              <a:defRPr/>
            </a:pPr>
            <a:r>
              <a:rPr lang="cs-CZ" sz="2400" dirty="0">
                <a:latin typeface="+mj-lt"/>
                <a:cs typeface="Arial" panose="020B0604020202020204" pitchFamily="34" charset="0"/>
              </a:rPr>
              <a:t>Předepisování na </a:t>
            </a:r>
            <a:r>
              <a:rPr lang="cs-CZ" sz="2400" dirty="0" err="1">
                <a:latin typeface="+mj-lt"/>
                <a:cs typeface="Arial" panose="020B0604020202020204" pitchFamily="34" charset="0"/>
              </a:rPr>
              <a:t>ePoukaz</a:t>
            </a:r>
            <a:r>
              <a:rPr lang="cs-CZ" sz="2400" dirty="0">
                <a:latin typeface="+mj-lt"/>
                <a:cs typeface="Arial" panose="020B0604020202020204" pitchFamily="34" charset="0"/>
              </a:rPr>
              <a:t> není povinné</a:t>
            </a:r>
          </a:p>
          <a:p>
            <a:pPr>
              <a:defRPr/>
            </a:pPr>
            <a:r>
              <a:rPr lang="cs-CZ" dirty="0">
                <a:latin typeface="+mj-lt"/>
                <a:cs typeface="Arial" panose="020B0604020202020204" pitchFamily="34" charset="0"/>
              </a:rPr>
              <a:t>Do dnešního dne bylo vystaveno již </a:t>
            </a:r>
            <a:r>
              <a:rPr lang="cs-CZ" b="1" dirty="0">
                <a:latin typeface="+mj-lt"/>
                <a:cs typeface="Arial" panose="020B0604020202020204" pitchFamily="34" charset="0"/>
              </a:rPr>
              <a:t>1 885 862 </a:t>
            </a:r>
            <a:r>
              <a:rPr lang="cs-CZ" dirty="0" err="1">
                <a:latin typeface="+mj-lt"/>
                <a:cs typeface="Arial" panose="020B0604020202020204" pitchFamily="34" charset="0"/>
              </a:rPr>
              <a:t>ePoukazů</a:t>
            </a:r>
            <a:r>
              <a:rPr lang="cs-CZ" dirty="0">
                <a:latin typeface="+mj-lt"/>
                <a:cs typeface="Arial" panose="020B0604020202020204" pitchFamily="34" charset="0"/>
              </a:rPr>
              <a:t> </a:t>
            </a:r>
            <a:r>
              <a:rPr lang="cs-CZ" sz="2200" dirty="0">
                <a:latin typeface="+mj-lt"/>
                <a:cs typeface="Arial" panose="020B0604020202020204" pitchFamily="34" charset="0"/>
              </a:rPr>
              <a:t>(</a:t>
            </a:r>
            <a:r>
              <a:rPr lang="cs-CZ" sz="2200" b="1" dirty="0">
                <a:latin typeface="+mj-lt"/>
                <a:cs typeface="Arial" panose="020B0604020202020204" pitchFamily="34" charset="0"/>
              </a:rPr>
              <a:t>r. 2022</a:t>
            </a:r>
            <a:r>
              <a:rPr lang="cs-CZ" sz="2200" dirty="0">
                <a:latin typeface="+mj-lt"/>
                <a:cs typeface="Arial" panose="020B0604020202020204" pitchFamily="34" charset="0"/>
              </a:rPr>
              <a:t>/157 978, </a:t>
            </a:r>
            <a:r>
              <a:rPr lang="cs-CZ" sz="2200" b="1" dirty="0">
                <a:latin typeface="+mj-lt"/>
                <a:cs typeface="Arial" panose="020B0604020202020204" pitchFamily="34" charset="0"/>
              </a:rPr>
              <a:t>r. 2023</a:t>
            </a:r>
            <a:r>
              <a:rPr lang="cs-CZ" sz="2200" dirty="0">
                <a:latin typeface="+mj-lt"/>
                <a:cs typeface="Arial" panose="020B0604020202020204" pitchFamily="34" charset="0"/>
              </a:rPr>
              <a:t>/838 175,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cs-CZ" sz="2200" b="1" dirty="0">
                <a:latin typeface="+mj-lt"/>
                <a:cs typeface="Arial" panose="020B0604020202020204" pitchFamily="34" charset="0"/>
              </a:rPr>
              <a:t>                                                                                                              r. 2024 </a:t>
            </a:r>
            <a:r>
              <a:rPr lang="cs-CZ" sz="2200" dirty="0">
                <a:latin typeface="+mj-lt"/>
                <a:cs typeface="Arial" panose="020B0604020202020204" pitchFamily="34" charset="0"/>
              </a:rPr>
              <a:t>/889 709) </a:t>
            </a:r>
            <a:endParaRPr lang="cs-CZ" sz="2000" i="1" dirty="0">
              <a:latin typeface="+mj-lt"/>
              <a:cs typeface="Arial" panose="020B0604020202020204" pitchFamily="34" charset="0"/>
            </a:endParaRPr>
          </a:p>
          <a:p>
            <a:pPr>
              <a:defRPr/>
            </a:pPr>
            <a:r>
              <a:rPr lang="cs-CZ" sz="2400" dirty="0">
                <a:latin typeface="+mj-lt"/>
                <a:cs typeface="Arial" panose="020B0604020202020204" pitchFamily="34" charset="0"/>
              </a:rPr>
              <a:t>Lékař vydává buď </a:t>
            </a:r>
            <a:r>
              <a:rPr lang="cs-CZ" sz="2400" dirty="0" err="1">
                <a:latin typeface="+mj-lt"/>
                <a:cs typeface="Arial" panose="020B0604020202020204" pitchFamily="34" charset="0"/>
              </a:rPr>
              <a:t>ePoukaz</a:t>
            </a:r>
            <a:r>
              <a:rPr lang="cs-CZ" sz="2400" dirty="0">
                <a:latin typeface="+mj-lt"/>
                <a:cs typeface="Arial" panose="020B0604020202020204" pitchFamily="34" charset="0"/>
              </a:rPr>
              <a:t> nebo listinný poukaz</a:t>
            </a:r>
          </a:p>
          <a:p>
            <a:pPr>
              <a:defRPr/>
            </a:pPr>
            <a:r>
              <a:rPr lang="cs-CZ" sz="2400" dirty="0">
                <a:latin typeface="+mj-lt"/>
                <a:cs typeface="Arial" panose="020B0604020202020204" pitchFamily="34" charset="0"/>
              </a:rPr>
              <a:t>Na </a:t>
            </a:r>
            <a:r>
              <a:rPr lang="cs-CZ" sz="2400" dirty="0" err="1">
                <a:latin typeface="+mj-lt"/>
                <a:cs typeface="Arial" panose="020B0604020202020204" pitchFamily="34" charset="0"/>
              </a:rPr>
              <a:t>ePoukaz</a:t>
            </a:r>
            <a:r>
              <a:rPr lang="cs-CZ" sz="2400" dirty="0">
                <a:latin typeface="+mj-lt"/>
                <a:cs typeface="Arial" panose="020B0604020202020204" pitchFamily="34" charset="0"/>
              </a:rPr>
              <a:t> lze předepsat pouze jeden prostředek</a:t>
            </a:r>
          </a:p>
          <a:p>
            <a:pPr>
              <a:defRPr/>
            </a:pPr>
            <a:r>
              <a:rPr lang="cs-CZ" sz="2400" dirty="0"/>
              <a:t>Seznam výdejních míst na </a:t>
            </a:r>
            <a:r>
              <a:rPr lang="cs-CZ" sz="2400" dirty="0">
                <a:hlinkClick r:id="rId2"/>
              </a:rPr>
              <a:t>Seznam vydávajících subjektů připravených na výdej elektronických poukazů | Elektronické preskripce (epreskripce.cz)</a:t>
            </a:r>
            <a:endParaRPr lang="cs-CZ" sz="2400" dirty="0"/>
          </a:p>
          <a:p>
            <a:pPr>
              <a:defRPr/>
            </a:pPr>
            <a:r>
              <a:rPr lang="cs-CZ" dirty="0"/>
              <a:t>Na</a:t>
            </a:r>
            <a:r>
              <a:rPr lang="cs-CZ" sz="2400" dirty="0"/>
              <a:t> </a:t>
            </a:r>
            <a:r>
              <a:rPr lang="cs-CZ" sz="2400" dirty="0" err="1"/>
              <a:t>ePoukaz</a:t>
            </a:r>
            <a:r>
              <a:rPr lang="cs-CZ" sz="2400" dirty="0"/>
              <a:t> lze předepsat všechny ZP, které jsou uvedeny v Seznamu ZP hrazených po předepsání na poukaz (zveřejňuje Ústav) </a:t>
            </a:r>
          </a:p>
          <a:p>
            <a:pPr>
              <a:defRPr/>
            </a:pPr>
            <a:r>
              <a:rPr lang="cs-CZ" sz="2400" dirty="0"/>
              <a:t>Zvažuje se povinné zavedení </a:t>
            </a:r>
            <a:r>
              <a:rPr lang="cs-CZ" sz="2400" dirty="0" err="1">
                <a:latin typeface="+mj-lt"/>
                <a:cs typeface="Arial" panose="020B0604020202020204" pitchFamily="34" charset="0"/>
              </a:rPr>
              <a:t>ePoukazu</a:t>
            </a:r>
            <a:r>
              <a:rPr lang="cs-CZ" sz="2400" dirty="0">
                <a:latin typeface="+mj-lt"/>
                <a:cs typeface="Arial" panose="020B0604020202020204" pitchFamily="34" charset="0"/>
              </a:rPr>
              <a:t> – nutná legislativní změna, </a:t>
            </a:r>
            <a:r>
              <a:rPr lang="cs-CZ" sz="2400" dirty="0" err="1">
                <a:latin typeface="+mj-lt"/>
                <a:cs typeface="Arial" panose="020B0604020202020204" pitchFamily="34" charset="0"/>
              </a:rPr>
              <a:t>ePoukaz</a:t>
            </a:r>
            <a:r>
              <a:rPr lang="cs-CZ" sz="2400" dirty="0">
                <a:latin typeface="+mj-lt"/>
                <a:cs typeface="Arial" panose="020B0604020202020204" pitchFamily="34" charset="0"/>
              </a:rPr>
              <a:t> svojí funkčností plně nahradí současné papírové poukazy</a:t>
            </a:r>
            <a:endParaRPr lang="cs-CZ" sz="2400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7B28475-80CC-C526-5501-4647099A6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1037-523B-4BF7-9F10-B66A48121EE5}" type="datetime1">
              <a:rPr lang="cs-CZ" smtClean="0"/>
              <a:t>16.09.2024</a:t>
            </a:fld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81CF99D-9CF0-7BF9-0D7F-859E76F5D85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Zkušenosti v využíváním </a:t>
            </a:r>
            <a:r>
              <a:rPr lang="cs-CZ" dirty="0" err="1"/>
              <a:t>ePoukazu</a:t>
            </a:r>
            <a:endParaRPr lang="cs-CZ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F1B78FE3-FE8D-C4E1-905D-90979621A7A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Zkušenosti v využíváním </a:t>
            </a:r>
            <a:r>
              <a:rPr lang="cs-CZ" dirty="0" err="1"/>
              <a:t>ePoukazu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39043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EBD8A100-8A01-4329-F9EE-CCD8E1A03D6F}"/>
              </a:ext>
            </a:extLst>
          </p:cNvPr>
          <p:cNvSpPr txBox="1">
            <a:spLocks/>
          </p:cNvSpPr>
          <p:nvPr/>
        </p:nvSpPr>
        <p:spPr>
          <a:xfrm>
            <a:off x="8277001" y="1266471"/>
            <a:ext cx="3662316" cy="258525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cs-CZ" sz="1800" b="0" dirty="0">
                <a:solidFill>
                  <a:schemeClr val="tx1"/>
                </a:solidFill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Aplikace navíc nabízí i benefity pro pacienty, např. možnost přístupu ke všem údajům o své elektronické preskripci, včetně lékového záznamu a nastavení souhlasů k němu.</a:t>
            </a:r>
          </a:p>
          <a:p>
            <a:endParaRPr lang="cs-CZ" sz="1800" b="0" dirty="0">
              <a:solidFill>
                <a:schemeClr val="tx1"/>
              </a:solidFill>
              <a:latin typeface="+mn-lt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cs-CZ" sz="1800" b="0" dirty="0">
                <a:solidFill>
                  <a:schemeClr val="tx1"/>
                </a:solidFill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Upozorňujeme, že při aktivaci aplikace budete vyzvání k ověření vaší identity prostřednictvím identity občana.</a:t>
            </a:r>
            <a:br>
              <a:rPr lang="cs-CZ" sz="2000" b="0" dirty="0">
                <a:solidFill>
                  <a:schemeClr val="tx1"/>
                </a:solidFill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</a:br>
            <a:br>
              <a:rPr lang="cs-CZ" sz="2000" b="0" dirty="0">
                <a:solidFill>
                  <a:schemeClr val="tx1"/>
                </a:solidFill>
                <a:ea typeface="Aptos" panose="020B0004020202020204" pitchFamily="34" charset="0"/>
                <a:cs typeface="Aptos" panose="020B0004020202020204" pitchFamily="34" charset="0"/>
              </a:rPr>
            </a:br>
            <a:endParaRPr lang="cs-CZ" sz="2000" b="0" dirty="0">
              <a:solidFill>
                <a:schemeClr val="tx1"/>
              </a:solidFill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6217414-4C53-637D-5B26-20EE7DF75E63}"/>
              </a:ext>
            </a:extLst>
          </p:cNvPr>
          <p:cNvSpPr txBox="1"/>
          <p:nvPr/>
        </p:nvSpPr>
        <p:spPr>
          <a:xfrm>
            <a:off x="8277001" y="859361"/>
            <a:ext cx="3507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chemeClr val="accent4"/>
                </a:solidFill>
                <a:latin typeface="+mj-lt"/>
              </a:rPr>
              <a:t>Už máte naši aplikaci eRecept?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C7D6CB6-6352-197B-620A-DD3E853238D3}"/>
              </a:ext>
            </a:extLst>
          </p:cNvPr>
          <p:cNvSpPr txBox="1"/>
          <p:nvPr/>
        </p:nvSpPr>
        <p:spPr>
          <a:xfrm>
            <a:off x="8277001" y="4013166"/>
            <a:ext cx="2355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chemeClr val="accent1"/>
                </a:solidFill>
                <a:latin typeface="+mj-lt"/>
              </a:rPr>
              <a:t>Aplikace ke stažení:</a:t>
            </a:r>
          </a:p>
        </p:txBody>
      </p:sp>
      <p:pic>
        <p:nvPicPr>
          <p:cNvPr id="6" name="Obrázek 5" descr="Obsah obrázku text, Písmo, snímek obrazovky, Grafika&#10;&#10;Popis byl vytvořen automaticky">
            <a:extLst>
              <a:ext uri="{FF2B5EF4-FFF2-40B4-BE49-F238E27FC236}">
                <a16:creationId xmlns:a16="http://schemas.microsoft.com/office/drawing/2014/main" id="{EFFE5E52-7186-6F9B-CF65-CF30635A6D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4693" y="178621"/>
            <a:ext cx="884624" cy="504381"/>
          </a:xfrm>
          <a:prstGeom prst="rect">
            <a:avLst/>
          </a:prstGeom>
        </p:spPr>
      </p:pic>
      <p:pic>
        <p:nvPicPr>
          <p:cNvPr id="7" name="Obrázek 6" descr="Obsah obrázku vzor, čtverec, pixel, design&#10;&#10;Popis byl vytvořen automaticky">
            <a:extLst>
              <a:ext uri="{FF2B5EF4-FFF2-40B4-BE49-F238E27FC236}">
                <a16:creationId xmlns:a16="http://schemas.microsoft.com/office/drawing/2014/main" id="{CDEDC3FC-33FF-F934-D128-D13570F311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042" y="4898085"/>
            <a:ext cx="1442862" cy="1442862"/>
          </a:xfrm>
          <a:prstGeom prst="rect">
            <a:avLst/>
          </a:prstGeom>
        </p:spPr>
      </p:pic>
      <p:pic>
        <p:nvPicPr>
          <p:cNvPr id="8" name="Obrázek 7" descr="Obsah obrázku vzor, čtverec, pixel&#10;&#10;Popis byl vytvořen automaticky">
            <a:extLst>
              <a:ext uri="{FF2B5EF4-FFF2-40B4-BE49-F238E27FC236}">
                <a16:creationId xmlns:a16="http://schemas.microsoft.com/office/drawing/2014/main" id="{3537CD63-E845-9336-307E-AD15DC0E13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8970" y="4898085"/>
            <a:ext cx="1443600" cy="1443600"/>
          </a:xfrm>
          <a:prstGeom prst="rect">
            <a:avLst/>
          </a:prstGeom>
        </p:spPr>
      </p:pic>
      <p:pic>
        <p:nvPicPr>
          <p:cNvPr id="9" name="Obrázek 8" descr="Obsah obrázku text, snímek obrazovky, Písmo, Grafika&#10;&#10;Popis byl vytvořen automaticky">
            <a:extLst>
              <a:ext uri="{FF2B5EF4-FFF2-40B4-BE49-F238E27FC236}">
                <a16:creationId xmlns:a16="http://schemas.microsoft.com/office/drawing/2014/main" id="{F90CB6E1-814C-FFC7-2C0D-9830759FC53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3" t="13552" r="4340" b="51784"/>
          <a:stretch/>
        </p:blipFill>
        <p:spPr>
          <a:xfrm>
            <a:off x="10228970" y="4435193"/>
            <a:ext cx="1369472" cy="455892"/>
          </a:xfrm>
          <a:prstGeom prst="rect">
            <a:avLst/>
          </a:prstGeom>
        </p:spPr>
      </p:pic>
      <p:pic>
        <p:nvPicPr>
          <p:cNvPr id="10" name="Obrázek 9" descr="Obsah obrázku text, snímek obrazovky, Písmo, Grafika&#10;&#10;Popis byl vytvořen automaticky">
            <a:extLst>
              <a:ext uri="{FF2B5EF4-FFF2-40B4-BE49-F238E27FC236}">
                <a16:creationId xmlns:a16="http://schemas.microsoft.com/office/drawing/2014/main" id="{5126D1B9-EC9C-75E7-D530-D1BE0C33060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1" t="49874" b="15462"/>
          <a:stretch/>
        </p:blipFill>
        <p:spPr>
          <a:xfrm>
            <a:off x="8307042" y="4447696"/>
            <a:ext cx="1442862" cy="430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286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AAEA28-33B8-C3C9-E5A4-3E42F4CD0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Cesty předání </a:t>
            </a:r>
            <a:r>
              <a:rPr lang="cs-CZ" dirty="0" err="1"/>
              <a:t>ePoukazu</a:t>
            </a:r>
            <a:r>
              <a:rPr lang="cs-CZ" dirty="0"/>
              <a:t> pacientovi/výdejci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56653F-13BA-BDC3-DD7D-4F3AB03EFD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cs-CZ" sz="2000" dirty="0" err="1">
                <a:cs typeface="Arial" panose="020B0604020202020204" pitchFamily="34" charset="0"/>
              </a:rPr>
              <a:t>ePoukaz</a:t>
            </a:r>
            <a:r>
              <a:rPr lang="cs-CZ" sz="2000" dirty="0">
                <a:cs typeface="Arial" panose="020B0604020202020204" pitchFamily="34" charset="0"/>
              </a:rPr>
              <a:t> obsahuje identifikátor na základě kterého dochází k výdeji prostředku</a:t>
            </a:r>
          </a:p>
          <a:p>
            <a:pPr>
              <a:defRPr/>
            </a:pPr>
            <a:r>
              <a:rPr lang="cs-CZ" sz="2000" b="1" i="0" dirty="0">
                <a:solidFill>
                  <a:srgbClr val="3E3F3A"/>
                </a:solidFill>
                <a:effectLst/>
              </a:rPr>
              <a:t>Identifikátor elektronického poukazu se předává pacientovi bezplatně</a:t>
            </a:r>
          </a:p>
          <a:p>
            <a:pPr algn="just"/>
            <a:r>
              <a:rPr lang="cs-CZ" sz="2000" dirty="0">
                <a:cs typeface="Arial" panose="020B0604020202020204" pitchFamily="34" charset="0"/>
              </a:rPr>
              <a:t>Pacient si může zvolit způsob zaslání identifikátoru elektronického poukazu, kterým je:</a:t>
            </a:r>
          </a:p>
          <a:p>
            <a:pPr lvl="1" algn="just"/>
            <a:r>
              <a:rPr lang="cs-CZ" dirty="0">
                <a:cs typeface="Arial" panose="020B0604020202020204" pitchFamily="34" charset="0"/>
              </a:rPr>
              <a:t>datová zpráva zaslaná na adresu elektronické pošty pacienta</a:t>
            </a:r>
          </a:p>
          <a:p>
            <a:pPr lvl="1" algn="just"/>
            <a:r>
              <a:rPr lang="cs-CZ" dirty="0">
                <a:cs typeface="Arial" panose="020B0604020202020204" pitchFamily="34" charset="0"/>
              </a:rPr>
              <a:t>textová zpráva zaslaná na mobilní telefon pacienta</a:t>
            </a:r>
          </a:p>
          <a:p>
            <a:pPr marL="0" indent="0">
              <a:buNone/>
            </a:pPr>
            <a:r>
              <a:rPr lang="cs-CZ" sz="2000" dirty="0">
                <a:cs typeface="Arial" panose="020B0604020202020204" pitchFamily="34" charset="0"/>
              </a:rPr>
              <a:t>Pokud si pacient nezvolí jinak, je mu identifikátor elektronického poukazu předán prostřednictvím listinného formuláře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Způsob předání 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identifikátoru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nesmí ovlivnit právo pacienta na svobodný výběr lékárny/výdejny</a:t>
            </a:r>
          </a:p>
          <a:p>
            <a:pPr>
              <a:defRPr/>
            </a:pPr>
            <a:r>
              <a:rPr lang="cs-CZ" sz="2000" b="1" dirty="0">
                <a:solidFill>
                  <a:srgbClr val="3E3F3A"/>
                </a:solidFill>
              </a:rPr>
              <a:t>Identifikátor elektronického poukazu bez ohledu na způsob jeho předání nesmí být doprovázen jakýmkoliv sdělením reklamní povahy!</a:t>
            </a:r>
          </a:p>
          <a:p>
            <a:pPr>
              <a:defRPr/>
            </a:pPr>
            <a:r>
              <a:rPr lang="cs-CZ" sz="2000" dirty="0">
                <a:solidFill>
                  <a:srgbClr val="3E3F3A"/>
                </a:solidFill>
              </a:rPr>
              <a:t>Na základě rozhodnutí všech zdravotních pojišťoven lze na jeden </a:t>
            </a:r>
            <a:r>
              <a:rPr lang="cs-CZ" sz="2000" dirty="0" err="1">
                <a:solidFill>
                  <a:srgbClr val="3E3F3A"/>
                </a:solidFill>
              </a:rPr>
              <a:t>ePoukaz</a:t>
            </a:r>
            <a:r>
              <a:rPr lang="cs-CZ" sz="2000" dirty="0">
                <a:solidFill>
                  <a:srgbClr val="3E3F3A"/>
                </a:solidFill>
              </a:rPr>
              <a:t> předepsat pouze jeden zdravotnický prostředek</a:t>
            </a:r>
          </a:p>
          <a:p>
            <a:pPr marL="0" indent="0">
              <a:buNone/>
            </a:pPr>
            <a:endParaRPr lang="cs-CZ" sz="2000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0B6B6BA-0543-2DF1-1F4D-F337977FC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1037-523B-4BF7-9F10-B66A48121EE5}" type="datetime1">
              <a:rPr lang="cs-CZ" smtClean="0"/>
              <a:t>16.09.2024</a:t>
            </a:fld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CAFAF74-850A-7246-0193-49149B1072C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Zkušenosti v využíváním </a:t>
            </a:r>
            <a:r>
              <a:rPr lang="cs-CZ" dirty="0" err="1"/>
              <a:t>ePoukazu</a:t>
            </a:r>
            <a:endParaRPr lang="cs-CZ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A277651F-9C6E-7ECB-3B13-C8D49229AC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Cesty předání </a:t>
            </a:r>
            <a:r>
              <a:rPr lang="cs-CZ" dirty="0" err="1"/>
              <a:t>ePoukazu</a:t>
            </a:r>
            <a:r>
              <a:rPr lang="cs-CZ" dirty="0"/>
              <a:t> pacientovi/výdejci</a:t>
            </a:r>
          </a:p>
        </p:txBody>
      </p:sp>
    </p:spTree>
    <p:extLst>
      <p:ext uri="{BB962C8B-B14F-4D97-AF65-F5344CB8AC3E}">
        <p14:creationId xmlns:p14="http://schemas.microsoft.com/office/powerpoint/2010/main" val="2366793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28C4A-EC41-F774-402E-000C6DFAF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Úhrady zdravotnických prostředků pohledem regulátora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ED1E9-E30D-4A91-F5E4-983B71EB7C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spcBef>
                <a:spcPts val="600"/>
              </a:spcBef>
            </a:pPr>
            <a:r>
              <a:rPr lang="cs-CZ" dirty="0"/>
              <a:t>Aby mohl být ZP uhrazen musí být zařazen na aktuální </a:t>
            </a:r>
            <a:r>
              <a:rPr lang="cs-CZ" b="1" dirty="0"/>
              <a:t>Seznam ZP hrazených po 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b="1" dirty="0"/>
              <a:t>     předepsání na poukaz</a:t>
            </a:r>
            <a:r>
              <a:rPr lang="cs-CZ" dirty="0"/>
              <a:t> („Seznam“)</a:t>
            </a:r>
          </a:p>
          <a:p>
            <a:r>
              <a:rPr lang="cs-CZ" dirty="0"/>
              <a:t>Zákon č. 48/1997 Sb., o veřejném zdravotním pojištění, část sedmá + příloha č. 3</a:t>
            </a:r>
          </a:p>
          <a:p>
            <a:pPr lvl="1"/>
            <a:r>
              <a:rPr lang="cs-CZ" b="1" dirty="0"/>
              <a:t>Zařazení/vyřazení</a:t>
            </a:r>
            <a:r>
              <a:rPr lang="cs-CZ" dirty="0"/>
              <a:t> – možné na základě ohlášení ohlašovatele </a:t>
            </a:r>
          </a:p>
          <a:p>
            <a:pPr lvl="1"/>
            <a:r>
              <a:rPr lang="cs-CZ" dirty="0"/>
              <a:t>Ústav nemá pravomoc vyzývat ohlašovatele k zařazení ZP na Seznam</a:t>
            </a:r>
          </a:p>
          <a:p>
            <a:pPr lvl="1"/>
            <a:r>
              <a:rPr lang="cs-CZ" dirty="0"/>
              <a:t>Vyřazení je z rozhodnutí ohlašovatele (např. ZP se přestal vyrábět) nebo z moci úřední v souladu s § 39s odst. 4 </a:t>
            </a:r>
          </a:p>
          <a:p>
            <a:r>
              <a:rPr lang="cs-CZ" dirty="0"/>
              <a:t>Ústav zveřejňuje:</a:t>
            </a:r>
          </a:p>
          <a:p>
            <a:pPr lvl="1"/>
            <a:r>
              <a:rPr lang="cs-CZ" dirty="0"/>
              <a:t>Nová ohlášení na úřední desce SÚKL k 10. dni kalendářního měsíce (lhůta 45 dnů na připomínky)</a:t>
            </a:r>
          </a:p>
          <a:p>
            <a:pPr lvl="1"/>
            <a:r>
              <a:rPr lang="cs-CZ" dirty="0"/>
              <a:t>Návrh seznamu („kontrolní seznam“) na úřední desce SÚKL k 15. dni kalendářního měsíce (7 dnů na připomínky)</a:t>
            </a:r>
          </a:p>
          <a:p>
            <a:pPr lvl="1"/>
            <a:r>
              <a:rPr lang="cs-CZ" dirty="0"/>
              <a:t>Seznam ZP hrazených po předepsání na poukaz k 24. dni kalendářního měsíce (platný pro následující měsíc)</a:t>
            </a:r>
          </a:p>
          <a:p>
            <a:r>
              <a:rPr lang="cs-CZ" b="1" dirty="0"/>
              <a:t>Seznam</a:t>
            </a:r>
            <a:r>
              <a:rPr lang="cs-CZ" dirty="0"/>
              <a:t> je dostupný v:</a:t>
            </a:r>
          </a:p>
          <a:p>
            <a:pPr lvl="1"/>
            <a:r>
              <a:rPr lang="cs-CZ" dirty="0"/>
              <a:t>PDF na úřední desce SÚKL</a:t>
            </a:r>
          </a:p>
          <a:p>
            <a:pPr lvl="1"/>
            <a:r>
              <a:rPr lang="cs-CZ" dirty="0"/>
              <a:t>CSV ve veřejné části ISZP</a:t>
            </a:r>
          </a:p>
          <a:p>
            <a:endParaRPr lang="cs-CZ" b="1" dirty="0"/>
          </a:p>
          <a:p>
            <a:endParaRPr lang="cs-CZ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17B0AA-4375-CCE4-A2C0-EDA2F2192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1037-523B-4BF7-9F10-B66A48121EE5}" type="datetime1">
              <a:rPr lang="cs-CZ" smtClean="0"/>
              <a:t>16.09.2024</a:t>
            </a:fld>
            <a:endParaRPr lang="cs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2CFA11-01D9-3686-69AB-0FA44553F4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Úhrady zdravotnických prostředků pohledem regulátora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326E5C0-38B0-D03D-9835-F1660E89DDA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Úhrady zdravotnických prostředků pohledem regulátora</a:t>
            </a:r>
          </a:p>
        </p:txBody>
      </p:sp>
    </p:spTree>
    <p:extLst>
      <p:ext uri="{BB962C8B-B14F-4D97-AF65-F5344CB8AC3E}">
        <p14:creationId xmlns:p14="http://schemas.microsoft.com/office/powerpoint/2010/main" val="3628717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37D866-6925-0F41-2AAD-08165E25B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Seznam ZP hrazených na poukaz</a:t>
            </a:r>
            <a:r>
              <a:rPr lang="cs-CZ" b="0" dirty="0"/>
              <a:t> – PDF verze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D44F2A8-32AB-C037-F542-D8964F7CBE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PDF verze na úřední desce SÚKL (v souladu s § 39t odst. 1 zákona č. 48/1997 Sb.)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AB0D4BF-7678-07AB-06B8-8D6AD4F0C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1037-523B-4BF7-9F10-B66A48121EE5}" type="datetime1">
              <a:rPr lang="cs-CZ" smtClean="0"/>
              <a:t>16.09.2024</a:t>
            </a:fld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841287F-AC51-7ABB-B2C5-61DC36DF64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Úhrady zdravotnických prostředků pohledem regulátora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8C8CDADF-7217-9799-45EE-1103707142E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Seznam ZP hrazených na poukaz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D372702E-393C-DE18-EEA3-E7CAA71720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368143"/>
            <a:ext cx="5705523" cy="3548180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A9A305C3-3554-C5A3-4908-0B050FBEAD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711" y="2422593"/>
            <a:ext cx="5286759" cy="343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436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3008ED-0450-97F4-1090-16DD581C9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Seznam ZP hrazených na poukaz</a:t>
            </a:r>
            <a:r>
              <a:rPr lang="cs-CZ" b="0" dirty="0"/>
              <a:t> – CSV verze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D0E192-B0A6-0B30-2F12-8DDA18A29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6"/>
            <a:ext cx="10515600" cy="913124"/>
          </a:xfrm>
        </p:spPr>
        <p:txBody>
          <a:bodyPr>
            <a:normAutofit fontScale="85000" lnSpcReduction="10000"/>
          </a:bodyPr>
          <a:lstStyle/>
          <a:p>
            <a:r>
              <a:rPr lang="cs-CZ" b="1" dirty="0"/>
              <a:t>Strojově čitelný formát CSV </a:t>
            </a:r>
            <a:r>
              <a:rPr lang="cs-CZ" dirty="0"/>
              <a:t>ve veřejné části ISZP (</a:t>
            </a:r>
            <a:r>
              <a:rPr lang="cs-CZ" dirty="0">
                <a:hlinkClick r:id="rId2"/>
              </a:rPr>
              <a:t>https://iszp.sukl.cz</a:t>
            </a:r>
            <a:r>
              <a:rPr lang="cs-CZ" dirty="0"/>
              <a:t>) v modulu Úhrady</a:t>
            </a:r>
          </a:p>
          <a:p>
            <a:r>
              <a:rPr lang="cs-CZ" dirty="0"/>
              <a:t>Seznam lze stáhnout v ZIP formátu vč. příslušných číselníků (soubory jsou v CSV, kódování UTF8)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978EDB5-929A-0CB5-CFBB-CA9CE2AE1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1037-523B-4BF7-9F10-B66A48121EE5}" type="datetime1">
              <a:rPr lang="cs-CZ" smtClean="0"/>
              <a:t>16.09.2024</a:t>
            </a:fld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58594DF-4E75-D38B-8344-084D3BA2BE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Úhrady zdravotnických prostředků pohledem regulátora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B18D4269-D556-E5A9-610D-82FC692A1EF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Seznam ZP hrazených na poukaz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485B3D3-85B5-2F0F-5AA0-49EE5F809B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2355" y="2738750"/>
            <a:ext cx="7215800" cy="3500022"/>
          </a:xfrm>
          <a:prstGeom prst="rect">
            <a:avLst/>
          </a:prstGeom>
        </p:spPr>
      </p:pic>
      <p:sp>
        <p:nvSpPr>
          <p:cNvPr id="10" name="Zástupný obsah 2">
            <a:extLst>
              <a:ext uri="{FF2B5EF4-FFF2-40B4-BE49-F238E27FC236}">
                <a16:creationId xmlns:a16="http://schemas.microsoft.com/office/drawing/2014/main" id="{6CB00B4B-85CC-3240-317A-54559416AE84}"/>
              </a:ext>
            </a:extLst>
          </p:cNvPr>
          <p:cNvSpPr txBox="1">
            <a:spLocks/>
          </p:cNvSpPr>
          <p:nvPr/>
        </p:nvSpPr>
        <p:spPr>
          <a:xfrm>
            <a:off x="9122311" y="4400843"/>
            <a:ext cx="2155479" cy="18016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800" dirty="0"/>
              <a:t>Pozor při stahování na typ Seznamu:</a:t>
            </a:r>
          </a:p>
          <a:p>
            <a:r>
              <a:rPr lang="cs-CZ" sz="1800" dirty="0"/>
              <a:t>kontrolní</a:t>
            </a:r>
          </a:p>
          <a:p>
            <a:r>
              <a:rPr lang="cs-CZ" sz="1800" b="1" dirty="0"/>
              <a:t>finální</a:t>
            </a:r>
          </a:p>
          <a:p>
            <a:r>
              <a:rPr lang="cs-CZ" sz="1800" b="1" dirty="0"/>
              <a:t>opravný </a:t>
            </a:r>
          </a:p>
        </p:txBody>
      </p:sp>
    </p:spTree>
    <p:extLst>
      <p:ext uri="{BB962C8B-B14F-4D97-AF65-F5344CB8AC3E}">
        <p14:creationId xmlns:p14="http://schemas.microsoft.com/office/powerpoint/2010/main" val="1165581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A8E8F3-5B07-70B3-1698-170A52B28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Seznam ZP hrazených na poukaz – CSV soubor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E52104-7A3E-62FA-B6C3-046266E187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79077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Nelze otevírat pouhým kliknutím na soubor (otevře se v nečitelné podobě)!</a:t>
            </a:r>
          </a:p>
          <a:p>
            <a:r>
              <a:rPr lang="cs-CZ" dirty="0"/>
              <a:t>CSV soubor je nutné </a:t>
            </a:r>
            <a:r>
              <a:rPr lang="cs-CZ" b="1" dirty="0">
                <a:highlight>
                  <a:srgbClr val="FFFF00"/>
                </a:highlight>
              </a:rPr>
              <a:t>importovat</a:t>
            </a:r>
            <a:r>
              <a:rPr lang="cs-CZ" b="1" dirty="0"/>
              <a:t> do aplikace </a:t>
            </a:r>
            <a:r>
              <a:rPr lang="cs-CZ" dirty="0"/>
              <a:t>(např. excelu, viz instrukce dostupné u PDF verze)</a:t>
            </a:r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E8CBE38-6532-E3D0-8EF2-91185C703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1037-523B-4BF7-9F10-B66A48121EE5}" type="datetime1">
              <a:rPr lang="cs-CZ" smtClean="0"/>
              <a:t>16.09.2024</a:t>
            </a:fld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60DB1D6-516F-A113-6E2A-2D0EB54ACA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Úhrady zdravotnických prostředků pohledem regulátora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DB1FCCD5-6EB5-6270-90AF-8890E7A2501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Seznam ZP hrazených na poukaz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FDA7829C-F323-0359-D188-D7FE9A486B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539" y="2804702"/>
            <a:ext cx="4911326" cy="3392278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AEEA2D1D-7D86-8647-7C98-923EC7B749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4136" y="2804702"/>
            <a:ext cx="4940432" cy="339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624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0F6E04-51DF-63F2-B098-1BEECCA4C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Senzory pro diabetiky – zobrazení v Seznamu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B0276D-81A6-48A0-9645-5CB5FDB59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1537875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cs-CZ" dirty="0"/>
              <a:t>Úhradový a množstevní limit u 05.02.04.02 (FGM) je 1 391,00 Kč/1 ks bez DPH (</a:t>
            </a:r>
            <a:r>
              <a:rPr lang="cs-CZ" b="1" dirty="0"/>
              <a:t>1 557,92 Kč vč. DPH) a max 26 ks/1 rok</a:t>
            </a:r>
          </a:p>
          <a:p>
            <a:r>
              <a:rPr lang="cs-CZ" sz="2400" dirty="0"/>
              <a:t>Úhradový a množstevní limit u 05.02.05.01 (CGM) je 52 174,00 Kč (</a:t>
            </a:r>
            <a:r>
              <a:rPr lang="cs-CZ" sz="2400" b="1" dirty="0"/>
              <a:t>58 434,88 Kč vč DPH)/1 rok</a:t>
            </a:r>
          </a:p>
          <a:p>
            <a:pPr marL="0" indent="0">
              <a:buNone/>
            </a:pPr>
            <a:r>
              <a:rPr lang="cs-CZ" dirty="0"/>
              <a:t>Př. zobrazení v Seznamu s aplikovaným DPH 12 %</a:t>
            </a:r>
            <a:endParaRPr lang="cs-CZ" sz="2400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3CC0F2D-5079-F1CC-401D-47BDACBFC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1037-523B-4BF7-9F10-B66A48121EE5}" type="datetime1">
              <a:rPr lang="cs-CZ" smtClean="0"/>
              <a:t>16.09.2024</a:t>
            </a:fld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E64B286-F49E-3467-8784-007FBDF300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Úhrady zdravotnických prostředků pohledem regulátora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9D7BB106-B1E2-DFC9-B3F2-35B5184280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Senzory pro diabetiky</a:t>
            </a:r>
          </a:p>
        </p:txBody>
      </p:sp>
      <p:sp>
        <p:nvSpPr>
          <p:cNvPr id="7" name="Zástupný obsah 2">
            <a:extLst>
              <a:ext uri="{FF2B5EF4-FFF2-40B4-BE49-F238E27FC236}">
                <a16:creationId xmlns:a16="http://schemas.microsoft.com/office/drawing/2014/main" id="{401C01C3-2714-4E1B-017C-4A9DD6F5D08B}"/>
              </a:ext>
            </a:extLst>
          </p:cNvPr>
          <p:cNvSpPr txBox="1">
            <a:spLocks/>
          </p:cNvSpPr>
          <p:nvPr/>
        </p:nvSpPr>
        <p:spPr>
          <a:xfrm>
            <a:off x="838200" y="5160475"/>
            <a:ext cx="10515600" cy="114010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cs-CZ" sz="1800" b="1" i="1" dirty="0"/>
              <a:t>UHR1</a:t>
            </a:r>
            <a:r>
              <a:rPr lang="cs-CZ" sz="1800" i="1" dirty="0"/>
              <a:t> = </a:t>
            </a:r>
            <a:r>
              <a:rPr lang="cs-CZ" sz="1800" i="1" dirty="0">
                <a:highlight>
                  <a:srgbClr val="00FF00"/>
                </a:highlight>
              </a:rPr>
              <a:t>maximální výše úhrady ZP (vč DPH)</a:t>
            </a:r>
            <a:r>
              <a:rPr lang="cs-CZ" sz="1800" i="1" dirty="0"/>
              <a:t>; </a:t>
            </a:r>
            <a:r>
              <a:rPr lang="cs-CZ" sz="1800" b="1" i="1" dirty="0"/>
              <a:t>LIM1</a:t>
            </a:r>
            <a:r>
              <a:rPr lang="cs-CZ" sz="1800" i="1" dirty="0"/>
              <a:t> – příznak schválení úhrady pojišťovnou (pro 05.02.05.01 je povinnost vztažena výhradně k preskripci prvního ZP, který bude z této UHS předepsán); </a:t>
            </a:r>
            <a:r>
              <a:rPr lang="cs-CZ" sz="1800" b="1" i="1" dirty="0"/>
              <a:t>OME1</a:t>
            </a:r>
            <a:r>
              <a:rPr lang="cs-CZ" sz="1800" i="1" dirty="0"/>
              <a:t> = specializace předepisujícího lékaře; </a:t>
            </a:r>
            <a:r>
              <a:rPr lang="cs-CZ" sz="1800" b="1" i="1" dirty="0">
                <a:highlight>
                  <a:srgbClr val="FFFF00"/>
                </a:highlight>
              </a:rPr>
              <a:t>MFC</a:t>
            </a:r>
            <a:r>
              <a:rPr lang="cs-CZ" sz="1800" i="1" dirty="0">
                <a:highlight>
                  <a:srgbClr val="FFFF00"/>
                </a:highlight>
              </a:rPr>
              <a:t> = maximální konečná cena ZP </a:t>
            </a:r>
            <a:r>
              <a:rPr lang="cs-CZ" sz="1800" i="1" dirty="0"/>
              <a:t>(vč. DPH a obchodní přirážky); </a:t>
            </a:r>
            <a:r>
              <a:rPr lang="cs-CZ" sz="1800" b="1" i="1" dirty="0"/>
              <a:t>UHS</a:t>
            </a:r>
            <a:r>
              <a:rPr lang="cs-CZ" sz="1800" i="1" dirty="0"/>
              <a:t> = kód úhradové skupiny; </a:t>
            </a:r>
            <a:r>
              <a:rPr lang="cs-CZ" sz="1800" b="1" i="1" dirty="0"/>
              <a:t>UDOKS</a:t>
            </a:r>
            <a:r>
              <a:rPr lang="cs-CZ" sz="1800" i="1" dirty="0"/>
              <a:t> = počet kusů za užitnou dobu; </a:t>
            </a:r>
            <a:r>
              <a:rPr lang="cs-CZ" sz="1800" b="1" i="1" dirty="0"/>
              <a:t>UDO</a:t>
            </a:r>
            <a:r>
              <a:rPr lang="cs-CZ" sz="1800" i="1" dirty="0"/>
              <a:t> = užitná doba v měsících </a:t>
            </a:r>
          </a:p>
        </p:txBody>
      </p:sp>
      <p:graphicFrame>
        <p:nvGraphicFramePr>
          <p:cNvPr id="9" name="Tabulka 8">
            <a:extLst>
              <a:ext uri="{FF2B5EF4-FFF2-40B4-BE49-F238E27FC236}">
                <a16:creationId xmlns:a16="http://schemas.microsoft.com/office/drawing/2014/main" id="{F87F21AE-6314-C614-2410-8F4306F786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9316417"/>
              </p:ext>
            </p:extLst>
          </p:nvPr>
        </p:nvGraphicFramePr>
        <p:xfrm>
          <a:off x="978906" y="3363499"/>
          <a:ext cx="10234187" cy="16272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7103">
                  <a:extLst>
                    <a:ext uri="{9D8B030D-6E8A-4147-A177-3AD203B41FA5}">
                      <a16:colId xmlns:a16="http://schemas.microsoft.com/office/drawing/2014/main" val="1507274012"/>
                    </a:ext>
                  </a:extLst>
                </a:gridCol>
                <a:gridCol w="2136618">
                  <a:extLst>
                    <a:ext uri="{9D8B030D-6E8A-4147-A177-3AD203B41FA5}">
                      <a16:colId xmlns:a16="http://schemas.microsoft.com/office/drawing/2014/main" val="3419848383"/>
                    </a:ext>
                  </a:extLst>
                </a:gridCol>
                <a:gridCol w="2218099">
                  <a:extLst>
                    <a:ext uri="{9D8B030D-6E8A-4147-A177-3AD203B41FA5}">
                      <a16:colId xmlns:a16="http://schemas.microsoft.com/office/drawing/2014/main" val="3045453322"/>
                    </a:ext>
                  </a:extLst>
                </a:gridCol>
                <a:gridCol w="479833">
                  <a:extLst>
                    <a:ext uri="{9D8B030D-6E8A-4147-A177-3AD203B41FA5}">
                      <a16:colId xmlns:a16="http://schemas.microsoft.com/office/drawing/2014/main" val="644572366"/>
                    </a:ext>
                  </a:extLst>
                </a:gridCol>
                <a:gridCol w="425513">
                  <a:extLst>
                    <a:ext uri="{9D8B030D-6E8A-4147-A177-3AD203B41FA5}">
                      <a16:colId xmlns:a16="http://schemas.microsoft.com/office/drawing/2014/main" val="3843353717"/>
                    </a:ext>
                  </a:extLst>
                </a:gridCol>
                <a:gridCol w="669957">
                  <a:extLst>
                    <a:ext uri="{9D8B030D-6E8A-4147-A177-3AD203B41FA5}">
                      <a16:colId xmlns:a16="http://schemas.microsoft.com/office/drawing/2014/main" val="3197507809"/>
                    </a:ext>
                  </a:extLst>
                </a:gridCol>
                <a:gridCol w="425513">
                  <a:extLst>
                    <a:ext uri="{9D8B030D-6E8A-4147-A177-3AD203B41FA5}">
                      <a16:colId xmlns:a16="http://schemas.microsoft.com/office/drawing/2014/main" val="445920029"/>
                    </a:ext>
                  </a:extLst>
                </a:gridCol>
                <a:gridCol w="525101">
                  <a:extLst>
                    <a:ext uri="{9D8B030D-6E8A-4147-A177-3AD203B41FA5}">
                      <a16:colId xmlns:a16="http://schemas.microsoft.com/office/drawing/2014/main" val="1548482968"/>
                    </a:ext>
                  </a:extLst>
                </a:gridCol>
                <a:gridCol w="642796">
                  <a:extLst>
                    <a:ext uri="{9D8B030D-6E8A-4147-A177-3AD203B41FA5}">
                      <a16:colId xmlns:a16="http://schemas.microsoft.com/office/drawing/2014/main" val="363199739"/>
                    </a:ext>
                  </a:extLst>
                </a:gridCol>
                <a:gridCol w="941560">
                  <a:extLst>
                    <a:ext uri="{9D8B030D-6E8A-4147-A177-3AD203B41FA5}">
                      <a16:colId xmlns:a16="http://schemas.microsoft.com/office/drawing/2014/main" val="3543823147"/>
                    </a:ext>
                  </a:extLst>
                </a:gridCol>
                <a:gridCol w="671051">
                  <a:extLst>
                    <a:ext uri="{9D8B030D-6E8A-4147-A177-3AD203B41FA5}">
                      <a16:colId xmlns:a16="http://schemas.microsoft.com/office/drawing/2014/main" val="383773891"/>
                    </a:ext>
                  </a:extLst>
                </a:gridCol>
                <a:gridCol w="361043">
                  <a:extLst>
                    <a:ext uri="{9D8B030D-6E8A-4147-A177-3AD203B41FA5}">
                      <a16:colId xmlns:a16="http://schemas.microsoft.com/office/drawing/2014/main" val="333614946"/>
                    </a:ext>
                  </a:extLst>
                </a:gridCol>
              </a:tblGrid>
              <a:tr h="302189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  <a:latin typeface="+mj-lt"/>
                        </a:rPr>
                        <a:t>KOD</a:t>
                      </a:r>
                      <a:endParaRPr lang="cs-CZ" sz="14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4976" marR="4976" marT="49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  <a:latin typeface="+mj-lt"/>
                        </a:rPr>
                        <a:t>NAZ</a:t>
                      </a:r>
                      <a:endParaRPr lang="cs-CZ" sz="14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4976" marR="4976" marT="49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  <a:latin typeface="+mj-lt"/>
                        </a:rPr>
                        <a:t>DOP</a:t>
                      </a:r>
                      <a:endParaRPr lang="cs-CZ" sz="14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4976" marR="4976" marT="49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  <a:latin typeface="+mj-lt"/>
                        </a:rPr>
                        <a:t>MJD</a:t>
                      </a:r>
                      <a:endParaRPr lang="cs-CZ" sz="14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4976" marR="4976" marT="49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  <a:latin typeface="+mj-lt"/>
                        </a:rPr>
                        <a:t>MJ</a:t>
                      </a:r>
                      <a:endParaRPr lang="cs-CZ" sz="14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4976" marR="4976" marT="49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  <a:latin typeface="+mj-lt"/>
                        </a:rPr>
                        <a:t>UHR1</a:t>
                      </a:r>
                      <a:endParaRPr lang="cs-CZ" sz="14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4976" marR="4976" marT="49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  <a:latin typeface="+mj-lt"/>
                        </a:rPr>
                        <a:t>LIM1</a:t>
                      </a:r>
                      <a:endParaRPr lang="cs-CZ" sz="14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4976" marR="4976" marT="49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  <a:latin typeface="+mj-lt"/>
                        </a:rPr>
                        <a:t>OME1</a:t>
                      </a:r>
                      <a:endParaRPr lang="cs-CZ" sz="14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4976" marR="4976" marT="49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  <a:latin typeface="+mj-lt"/>
                        </a:rPr>
                        <a:t>MFC</a:t>
                      </a:r>
                      <a:endParaRPr lang="cs-CZ" sz="14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4976" marR="4976" marT="49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  <a:latin typeface="+mj-lt"/>
                        </a:rPr>
                        <a:t>UHS</a:t>
                      </a:r>
                      <a:endParaRPr lang="cs-CZ" sz="14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4976" marR="4976" marT="49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  <a:latin typeface="+mj-lt"/>
                        </a:rPr>
                        <a:t>UDOKS</a:t>
                      </a:r>
                      <a:endParaRPr lang="cs-CZ" sz="14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4976" marR="4976" marT="49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  <a:latin typeface="+mj-lt"/>
                        </a:rPr>
                        <a:t>UDO</a:t>
                      </a:r>
                      <a:endParaRPr lang="cs-CZ" sz="14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4976" marR="4976" marT="49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2832854"/>
                  </a:ext>
                </a:extLst>
              </a:tr>
              <a:tr h="662508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  <a:latin typeface="+mj-lt"/>
                        </a:rPr>
                        <a:t>5015875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976" marR="4976" marT="49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  <a:latin typeface="+mj-lt"/>
                        </a:rPr>
                        <a:t>SENZOR PRO OKAMŽITOU MONITORACI GLUKÓZY FGM, FREE STYLE LIBRE 2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976" marR="4976" marT="49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  <a:latin typeface="+mj-lt"/>
                        </a:rPr>
                        <a:t>MAX 26 KS/ROK, PRO PŘIJÍMAČ FREESTYLE LIBRE 2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976" marR="4976" marT="49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>
                          <a:effectLst/>
                          <a:latin typeface="+mj-lt"/>
                        </a:rPr>
                        <a:t>1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976" marR="4976" marT="49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>
                          <a:effectLst/>
                          <a:latin typeface="+mj-lt"/>
                        </a:rPr>
                        <a:t>ks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976" marR="4976" marT="49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  <a:highlight>
                            <a:srgbClr val="00FF00"/>
                          </a:highlight>
                          <a:latin typeface="+mj-lt"/>
                        </a:rPr>
                        <a:t>1557,92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+mj-lt"/>
                      </a:endParaRPr>
                    </a:p>
                  </a:txBody>
                  <a:tcPr marL="4976" marR="4976" marT="49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976" marR="4976" marT="49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  <a:latin typeface="+mj-lt"/>
                        </a:rPr>
                        <a:t>DIA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976" marR="4976" marT="49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  <a:highlight>
                            <a:srgbClr val="FFFF00"/>
                          </a:highlight>
                          <a:latin typeface="+mj-lt"/>
                        </a:rPr>
                        <a:t>1688,76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+mj-lt"/>
                      </a:endParaRPr>
                    </a:p>
                  </a:txBody>
                  <a:tcPr marL="4976" marR="4976" marT="49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  <a:latin typeface="+mj-lt"/>
                        </a:rPr>
                        <a:t>05.02.04.02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976" marR="4976" marT="49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effectLst/>
                          <a:latin typeface="+mj-lt"/>
                        </a:rPr>
                        <a:t>26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976" marR="4976" marT="49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effectLst/>
                          <a:latin typeface="+mj-lt"/>
                        </a:rPr>
                        <a:t>12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976" marR="4976" marT="49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1203496"/>
                  </a:ext>
                </a:extLst>
              </a:tr>
              <a:tr h="662508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>
                          <a:effectLst/>
                          <a:latin typeface="+mj-lt"/>
                        </a:rPr>
                        <a:t>5016549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976" marR="4976" marT="49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  <a:latin typeface="+mj-lt"/>
                        </a:rPr>
                        <a:t>Senzor </a:t>
                      </a:r>
                      <a:r>
                        <a:rPr lang="cs-CZ" sz="1400" u="none" strike="noStrike" dirty="0" err="1">
                          <a:effectLst/>
                          <a:latin typeface="+mj-lt"/>
                        </a:rPr>
                        <a:t>Dexcom</a:t>
                      </a:r>
                      <a:r>
                        <a:rPr lang="cs-CZ" sz="1400" u="none" strike="noStrike" dirty="0">
                          <a:effectLst/>
                          <a:latin typeface="+mj-lt"/>
                        </a:rPr>
                        <a:t> G7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976" marR="4976" marT="49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  <a:latin typeface="+mj-lt"/>
                        </a:rPr>
                        <a:t>10denní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976" marR="4976" marT="49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  <a:latin typeface="+mj-lt"/>
                        </a:rPr>
                        <a:t>1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976" marR="4976" marT="49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>
                          <a:effectLst/>
                          <a:latin typeface="+mj-lt"/>
                        </a:rPr>
                        <a:t>ks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976" marR="4976" marT="49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  <a:highlight>
                            <a:srgbClr val="00FF00"/>
                          </a:highlight>
                          <a:latin typeface="+mj-lt"/>
                        </a:rPr>
                        <a:t>1622,53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+mj-lt"/>
                      </a:endParaRPr>
                    </a:p>
                  </a:txBody>
                  <a:tcPr marL="4976" marR="4976" marT="49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effectLst/>
                          <a:latin typeface="+mj-lt"/>
                        </a:rPr>
                        <a:t>Z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976" marR="4976" marT="49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  <a:latin typeface="+mj-lt"/>
                        </a:rPr>
                        <a:t>DIA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976" marR="4976" marT="49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  <a:highlight>
                            <a:srgbClr val="FFFF00"/>
                          </a:highlight>
                          <a:latin typeface="+mj-lt"/>
                        </a:rPr>
                        <a:t>1622,53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+mj-lt"/>
                      </a:endParaRPr>
                    </a:p>
                  </a:txBody>
                  <a:tcPr marL="4976" marR="4976" marT="49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  <a:latin typeface="+mj-lt"/>
                        </a:rPr>
                        <a:t>05.02.05.01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976" marR="4976" marT="49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976" marR="4976" marT="49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976" marR="4976" marT="497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0657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8838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0F6E04-51DF-63F2-B098-1BEECCA4C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Senzory pro diabetiky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B0276D-81A6-48A0-9645-5CB5FDB59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37135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cs-CZ" dirty="0"/>
              <a:t>Úhradu a počet stanovuje příloha č. 3, oddíl C, tab. č. 1 k zákonu č. 48/1997 Sb. o veřejném zdravotním pojištění a o změně a doplnění některých souvisejících zákonů </a:t>
            </a:r>
            <a:endParaRPr lang="cs-CZ" dirty="0"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cs-CZ" dirty="0">
                <a:latin typeface="+mj-lt"/>
              </a:rPr>
              <a:t>Aktuálně se hradí senzory pro DM 1. typu, případně vybrané typy viz úhradové skupiny kategorizačního stromu</a:t>
            </a:r>
          </a:p>
          <a:p>
            <a:pPr>
              <a:lnSpc>
                <a:spcPct val="120000"/>
              </a:lnSpc>
            </a:pPr>
            <a:r>
              <a:rPr lang="cs-CZ" sz="2400" u="none" strike="noStrike" dirty="0">
                <a:effectLst/>
                <a:latin typeface="+mj-lt"/>
              </a:rPr>
              <a:t>05.02.04.02</a:t>
            </a:r>
            <a:r>
              <a:rPr lang="cs-CZ" dirty="0">
                <a:solidFill>
                  <a:srgbClr val="000000"/>
                </a:solidFill>
                <a:latin typeface="+mj-lt"/>
              </a:rPr>
              <a:t> – </a:t>
            </a:r>
            <a:r>
              <a:rPr lang="cs-CZ" b="1" dirty="0">
                <a:solidFill>
                  <a:srgbClr val="000000"/>
                </a:solidFill>
                <a:latin typeface="+mj-lt"/>
              </a:rPr>
              <a:t>s</a:t>
            </a:r>
            <a:r>
              <a:rPr lang="cs-CZ" b="1" dirty="0">
                <a:latin typeface="+mj-lt"/>
              </a:rPr>
              <a:t>enzory</a:t>
            </a:r>
            <a:r>
              <a:rPr lang="cs-CZ" dirty="0">
                <a:latin typeface="+mj-lt"/>
              </a:rPr>
              <a:t> pro FGM (</a:t>
            </a:r>
            <a:r>
              <a:rPr lang="cs-CZ" dirty="0" err="1">
                <a:latin typeface="+mj-lt"/>
              </a:rPr>
              <a:t>Flash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Glucose</a:t>
            </a:r>
            <a:r>
              <a:rPr lang="cs-CZ" dirty="0">
                <a:latin typeface="+mj-lt"/>
              </a:rPr>
              <a:t> Monitoring/okamžitý monitoring) </a:t>
            </a:r>
          </a:p>
          <a:p>
            <a:pPr lvl="1">
              <a:lnSpc>
                <a:spcPct val="120000"/>
              </a:lnSpc>
            </a:pPr>
            <a:r>
              <a:rPr lang="cs-CZ" dirty="0">
                <a:latin typeface="+mj-lt"/>
              </a:rPr>
              <a:t>předepisuje DIA</a:t>
            </a:r>
          </a:p>
          <a:p>
            <a:pPr lvl="1">
              <a:lnSpc>
                <a:spcPct val="120000"/>
              </a:lnSpc>
            </a:pPr>
            <a:r>
              <a:rPr lang="cs-CZ" dirty="0">
                <a:latin typeface="+mj-lt"/>
              </a:rPr>
              <a:t>hradí se max. 26 senzorů/1 rok</a:t>
            </a:r>
          </a:p>
          <a:p>
            <a:pPr lvl="1">
              <a:lnSpc>
                <a:spcPct val="120000"/>
              </a:lnSpc>
            </a:pPr>
            <a:r>
              <a:rPr lang="cs-CZ" dirty="0">
                <a:latin typeface="+mj-lt"/>
              </a:rPr>
              <a:t>úhrada </a:t>
            </a:r>
            <a:r>
              <a:rPr lang="cs-CZ" b="1" dirty="0">
                <a:latin typeface="+mj-lt"/>
              </a:rPr>
              <a:t>max. 1 391 Kč bez DPH/1 ks</a:t>
            </a:r>
          </a:p>
          <a:p>
            <a:pPr lvl="1">
              <a:lnSpc>
                <a:spcPct val="120000"/>
              </a:lnSpc>
            </a:pPr>
            <a:r>
              <a:rPr lang="cs-CZ" dirty="0">
                <a:latin typeface="+mj-lt"/>
              </a:rPr>
              <a:t>(případný přijímač je hrazen zvlášť jako 05.02.04.01 s max. úhradou 1 391 Kč bez DPH/1 ks/4 roky)</a:t>
            </a:r>
          </a:p>
          <a:p>
            <a:pPr>
              <a:lnSpc>
                <a:spcPct val="120000"/>
              </a:lnSpc>
            </a:pPr>
            <a:r>
              <a:rPr lang="cs-CZ" sz="2400" u="none" strike="noStrike" dirty="0">
                <a:effectLst/>
                <a:latin typeface="+mj-lt"/>
              </a:rPr>
              <a:t>05.02.05.01</a:t>
            </a:r>
            <a:r>
              <a:rPr lang="cs-CZ" dirty="0">
                <a:solidFill>
                  <a:srgbClr val="000000"/>
                </a:solidFill>
                <a:latin typeface="+mj-lt"/>
              </a:rPr>
              <a:t> – </a:t>
            </a:r>
            <a:r>
              <a:rPr lang="cs-CZ" b="1" dirty="0">
                <a:solidFill>
                  <a:srgbClr val="000000"/>
                </a:solidFill>
                <a:latin typeface="+mj-lt"/>
              </a:rPr>
              <a:t>systémy</a:t>
            </a:r>
            <a:r>
              <a:rPr lang="cs-CZ" b="1" dirty="0">
                <a:latin typeface="+mj-lt"/>
              </a:rPr>
              <a:t> pro CGM</a:t>
            </a:r>
            <a:r>
              <a:rPr lang="cs-CZ" dirty="0">
                <a:latin typeface="+mj-lt"/>
              </a:rPr>
              <a:t> (</a:t>
            </a:r>
            <a:r>
              <a:rPr lang="cs-CZ" dirty="0" err="1">
                <a:latin typeface="+mj-lt"/>
              </a:rPr>
              <a:t>Continuous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Glucose</a:t>
            </a:r>
            <a:r>
              <a:rPr lang="cs-CZ" dirty="0">
                <a:latin typeface="+mj-lt"/>
              </a:rPr>
              <a:t> Monitoring/kontinuální monitoring)</a:t>
            </a:r>
          </a:p>
          <a:p>
            <a:pPr lvl="1">
              <a:lnSpc>
                <a:spcPct val="120000"/>
              </a:lnSpc>
            </a:pPr>
            <a:r>
              <a:rPr lang="cs-CZ" dirty="0">
                <a:latin typeface="+mj-lt"/>
              </a:rPr>
              <a:t>předepisuje DIA – první preskripce po schválení zdravotní pojišťovnou </a:t>
            </a:r>
          </a:p>
          <a:p>
            <a:pPr lvl="1">
              <a:lnSpc>
                <a:spcPct val="120000"/>
              </a:lnSpc>
            </a:pPr>
            <a:r>
              <a:rPr lang="cs-CZ" dirty="0">
                <a:latin typeface="+mj-lt"/>
              </a:rPr>
              <a:t>společný budget </a:t>
            </a:r>
            <a:r>
              <a:rPr lang="cs-CZ" b="1" dirty="0">
                <a:latin typeface="+mj-lt"/>
              </a:rPr>
              <a:t>52 174 Kč bez DPH/1 rok </a:t>
            </a:r>
            <a:r>
              <a:rPr lang="cs-CZ" dirty="0">
                <a:latin typeface="+mj-lt"/>
              </a:rPr>
              <a:t>pro senzory, vysílače, přijímače</a:t>
            </a:r>
          </a:p>
          <a:p>
            <a:pPr lvl="1">
              <a:lnSpc>
                <a:spcPct val="120000"/>
              </a:lnSpc>
            </a:pPr>
            <a:r>
              <a:rPr lang="cs-CZ" dirty="0">
                <a:latin typeface="+mj-lt"/>
              </a:rPr>
              <a:t>bez množstevního limitu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3CC0F2D-5079-F1CC-401D-47BDACBFC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1037-523B-4BF7-9F10-B66A48121EE5}" type="datetime1">
              <a:rPr lang="cs-CZ" smtClean="0"/>
              <a:t>16.09.2024</a:t>
            </a:fld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E64B286-F49E-3467-8784-007FBDF300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Úhrady zdravotnických prostředků pohledem regulátora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9D7BB106-B1E2-DFC9-B3F2-35B5184280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Senzory pro diabetiky</a:t>
            </a:r>
          </a:p>
        </p:txBody>
      </p:sp>
    </p:spTree>
    <p:extLst>
      <p:ext uri="{BB962C8B-B14F-4D97-AF65-F5344CB8AC3E}">
        <p14:creationId xmlns:p14="http://schemas.microsoft.com/office/powerpoint/2010/main" val="1742900538"/>
      </p:ext>
    </p:extLst>
  </p:cSld>
  <p:clrMapOvr>
    <a:masterClrMapping/>
  </p:clrMapOvr>
</p:sld>
</file>

<file path=ppt/theme/theme1.xml><?xml version="1.0" encoding="utf-8"?>
<a:theme xmlns:a="http://schemas.openxmlformats.org/drawingml/2006/main" name="Česky">
  <a:themeElements>
    <a:clrScheme name="SUKL">
      <a:dk1>
        <a:sysClr val="windowText" lastClr="000000"/>
      </a:dk1>
      <a:lt1>
        <a:sysClr val="window" lastClr="FFFFFF"/>
      </a:lt1>
      <a:dk2>
        <a:srgbClr val="1C2F76"/>
      </a:dk2>
      <a:lt2>
        <a:srgbClr val="DADADA"/>
      </a:lt2>
      <a:accent1>
        <a:srgbClr val="1C2F76"/>
      </a:accent1>
      <a:accent2>
        <a:srgbClr val="215C88"/>
      </a:accent2>
      <a:accent3>
        <a:srgbClr val="04778B"/>
      </a:accent3>
      <a:accent4>
        <a:srgbClr val="1EA3A4"/>
      </a:accent4>
      <a:accent5>
        <a:srgbClr val="B2B2B2"/>
      </a:accent5>
      <a:accent6>
        <a:srgbClr val="DADADA"/>
      </a:accent6>
      <a:hlink>
        <a:srgbClr val="1EA3A4"/>
      </a:hlink>
      <a:folHlink>
        <a:srgbClr val="04778B"/>
      </a:folHlink>
    </a:clrScheme>
    <a:fontScheme name="SUKL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ÚKL dvoujazyčná HD.potx" id="{3D08DF4B-42EF-4E27-84E4-59C0FC871C35}" vid="{78403386-E9DF-4437-9C02-DA7F45366568}"/>
    </a:ext>
  </a:extLst>
</a:theme>
</file>

<file path=ppt/theme/theme2.xml><?xml version="1.0" encoding="utf-8"?>
<a:theme xmlns:a="http://schemas.openxmlformats.org/drawingml/2006/main" name="English">
  <a:themeElements>
    <a:clrScheme name="SUKL">
      <a:dk1>
        <a:sysClr val="windowText" lastClr="000000"/>
      </a:dk1>
      <a:lt1>
        <a:sysClr val="window" lastClr="FFFFFF"/>
      </a:lt1>
      <a:dk2>
        <a:srgbClr val="1C2F76"/>
      </a:dk2>
      <a:lt2>
        <a:srgbClr val="DADADA"/>
      </a:lt2>
      <a:accent1>
        <a:srgbClr val="1C2F76"/>
      </a:accent1>
      <a:accent2>
        <a:srgbClr val="215C88"/>
      </a:accent2>
      <a:accent3>
        <a:srgbClr val="04778B"/>
      </a:accent3>
      <a:accent4>
        <a:srgbClr val="1EA3A4"/>
      </a:accent4>
      <a:accent5>
        <a:srgbClr val="B2B2B2"/>
      </a:accent5>
      <a:accent6>
        <a:srgbClr val="DADADA"/>
      </a:accent6>
      <a:hlink>
        <a:srgbClr val="1EA3A4"/>
      </a:hlink>
      <a:folHlink>
        <a:srgbClr val="04778B"/>
      </a:folHlink>
    </a:clrScheme>
    <a:fontScheme name="SUKL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ÚKL dvoujazyčná HD.potx" id="{3D08DF4B-42EF-4E27-84E4-59C0FC871C35}" vid="{1E30B279-4E93-43E7-88D7-3DE50E5097E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SÚKL dvoujazyčná HD</Template>
  <TotalTime>2808</TotalTime>
  <Words>2411</Words>
  <Application>Microsoft Office PowerPoint</Application>
  <PresentationFormat>Širokoúhlá obrazovka</PresentationFormat>
  <Paragraphs>254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20</vt:i4>
      </vt:variant>
    </vt:vector>
  </HeadingPairs>
  <TitlesOfParts>
    <vt:vector size="27" baseType="lpstr">
      <vt:lpstr>Aptos</vt:lpstr>
      <vt:lpstr>Arial</vt:lpstr>
      <vt:lpstr>Calibri</vt:lpstr>
      <vt:lpstr>Calibri-Bold</vt:lpstr>
      <vt:lpstr>Times New Roman</vt:lpstr>
      <vt:lpstr>Česky</vt:lpstr>
      <vt:lpstr>English</vt:lpstr>
      <vt:lpstr>Zkušenosti s využíváním ePoukazu   Úhrady zdravotnických prostředků pohledem regulátora  Hlášení nežádoucích příhod </vt:lpstr>
      <vt:lpstr>1. Zkušenosti s využíváním ePoukazu</vt:lpstr>
      <vt:lpstr>Cesty předání ePoukazu pacientovi/výdejci</vt:lpstr>
      <vt:lpstr>2. Úhrady zdravotnických prostředků pohledem regulátora</vt:lpstr>
      <vt:lpstr>Seznam ZP hrazených na poukaz – PDF verze</vt:lpstr>
      <vt:lpstr>Seznam ZP hrazených na poukaz – CSV verze</vt:lpstr>
      <vt:lpstr>Seznam ZP hrazených na poukaz – CSV soubor</vt:lpstr>
      <vt:lpstr>Senzory pro diabetiky – zobrazení v Seznamu</vt:lpstr>
      <vt:lpstr>Senzory pro diabetiky</vt:lpstr>
      <vt:lpstr>Senzory a přijímače pro diabetiky – FGM</vt:lpstr>
      <vt:lpstr>Senzory a přijímače pro diabetiky – CGM</vt:lpstr>
      <vt:lpstr>3. Hlášení podezření na závažnou nežádoucí příhodu</vt:lpstr>
      <vt:lpstr>Úloha poskytovatelů zdravotních služeb v rámci vigilance</vt:lpstr>
      <vt:lpstr>Ohlašování podezření na závažnou nežádoucí příhodu („PZNP“) poskytovatelem zdravotních služeb</vt:lpstr>
      <vt:lpstr>Ohlašování PZNP poskytovatelem zdravotních služeb</vt:lpstr>
      <vt:lpstr>Ohlašování PZNP pacientem</vt:lpstr>
      <vt:lpstr>Informace, které by mělo hlášení o PNZP obsahovat</vt:lpstr>
      <vt:lpstr>Nejčastěji hlášené ZNP ze strany výrobce způsobené uživatelem</vt:lpstr>
      <vt:lpstr>dotazník spokojenosti 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Vojáčková Lukrécie Sophie</dc:creator>
  <cp:lastModifiedBy>Peštová Karolína</cp:lastModifiedBy>
  <cp:revision>53</cp:revision>
  <dcterms:created xsi:type="dcterms:W3CDTF">2024-05-28T13:59:04Z</dcterms:created>
  <dcterms:modified xsi:type="dcterms:W3CDTF">2024-09-16T13:17:19Z</dcterms:modified>
</cp:coreProperties>
</file>